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29"/>
  </p:notesMasterIdLst>
  <p:handoutMasterIdLst>
    <p:handoutMasterId r:id="rId30"/>
  </p:handoutMasterIdLst>
  <p:sldIdLst>
    <p:sldId id="444" r:id="rId6"/>
    <p:sldId id="387" r:id="rId7"/>
    <p:sldId id="560" r:id="rId8"/>
    <p:sldId id="443" r:id="rId9"/>
    <p:sldId id="559" r:id="rId10"/>
    <p:sldId id="561" r:id="rId11"/>
    <p:sldId id="562" r:id="rId12"/>
    <p:sldId id="563" r:id="rId13"/>
    <p:sldId id="564" r:id="rId14"/>
    <p:sldId id="565" r:id="rId15"/>
    <p:sldId id="566" r:id="rId16"/>
    <p:sldId id="567" r:id="rId17"/>
    <p:sldId id="568" r:id="rId18"/>
    <p:sldId id="569" r:id="rId19"/>
    <p:sldId id="570" r:id="rId20"/>
    <p:sldId id="571" r:id="rId21"/>
    <p:sldId id="572" r:id="rId22"/>
    <p:sldId id="574" r:id="rId23"/>
    <p:sldId id="573" r:id="rId24"/>
    <p:sldId id="490" r:id="rId25"/>
    <p:sldId id="576" r:id="rId26"/>
    <p:sldId id="575" r:id="rId27"/>
    <p:sldId id="467" r:id="rId28"/>
  </p:sldIdLst>
  <p:sldSz cx="9906000" cy="6858000" type="A4"/>
  <p:notesSz cx="6858000" cy="9144000"/>
  <p:embeddedFontLst>
    <p:embeddedFont>
      <p:font typeface="ABeeZee" panose="020B0604020202020204" charset="0"/>
      <p:regular r:id="rId31"/>
      <p:bold r:id="rId32"/>
      <p:italic r:id="rId33"/>
      <p:boldItalic r:id="rId34"/>
    </p:embeddedFont>
    <p:embeddedFont>
      <p:font typeface="Roboto" panose="02000000000000000000" pitchFamily="2" charset="0"/>
      <p:regular r:id="rId35"/>
      <p:bold r:id="rId36"/>
      <p:italic r:id="rId37"/>
      <p:boldItalic r:id="rId38"/>
    </p:embeddedFont>
    <p:embeddedFont>
      <p:font typeface="Roboto Slab" pitchFamily="2" charset="0"/>
      <p:regular r:id="rId39"/>
    </p:embeddedFont>
    <p:embeddedFont>
      <p:font typeface="United Curriculum" panose="020B0604020202020204" charset="0"/>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A7632-071C-4311-9B5E-BDF1D76673F2}">
          <p14:sldIdLst>
            <p14:sldId id="444"/>
          </p14:sldIdLst>
        </p14:section>
        <p14:section name="Intent" id="{88D6213F-0903-447C-9C64-F591F3A6444B}">
          <p14:sldIdLst>
            <p14:sldId id="387"/>
            <p14:sldId id="560"/>
            <p14:sldId id="443"/>
          </p14:sldIdLst>
        </p14:section>
        <p14:section name="Intent - EYFS-KS2 Progression" id="{33C6DD29-739A-40EF-A4CB-E08CE5D1C686}">
          <p14:sldIdLst>
            <p14:sldId id="559"/>
            <p14:sldId id="561"/>
            <p14:sldId id="562"/>
            <p14:sldId id="563"/>
            <p14:sldId id="564"/>
            <p14:sldId id="565"/>
            <p14:sldId id="566"/>
            <p14:sldId id="567"/>
            <p14:sldId id="568"/>
            <p14:sldId id="569"/>
            <p14:sldId id="570"/>
            <p14:sldId id="571"/>
            <p14:sldId id="572"/>
            <p14:sldId id="574"/>
            <p14:sldId id="573"/>
            <p14:sldId id="490"/>
            <p14:sldId id="576"/>
            <p14:sldId id="575"/>
            <p14:sldId id="46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 id="2" name="Jessica Quinn" initials="JQ" lastIdx="7" clrIdx="1">
    <p:extLst>
      <p:ext uri="{19B8F6BF-5375-455C-9EA6-DF929625EA0E}">
        <p15:presenceInfo xmlns:p15="http://schemas.microsoft.com/office/powerpoint/2012/main" userId="S::Jessica.Quinn@unitedlearning.org.uk::8a95f2e1-9608-4c55-8128-be797539c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FE9"/>
    <a:srgbClr val="EEBFCF"/>
    <a:srgbClr val="BF5E97"/>
    <a:srgbClr val="D88BB7"/>
    <a:srgbClr val="C6C6C6"/>
    <a:srgbClr val="C35993"/>
    <a:srgbClr val="F1C2D2"/>
    <a:srgbClr val="D8CEE4"/>
    <a:srgbClr val="B4A1CA"/>
    <a:srgbClr val="FCE1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551410-FA08-4B27-B222-EABAFD44E441}" v="3" dt="2023-10-12T17:57:54.1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446"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9.fntdata"/><Relationship Id="rId21" Type="http://schemas.openxmlformats.org/officeDocument/2006/relationships/slide" Target="slides/slide16.xml"/><Relationship Id="rId34" Type="http://schemas.openxmlformats.org/officeDocument/2006/relationships/font" Target="fonts/font4.fntdata"/><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6.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3.fntdata"/><Relationship Id="rId38" Type="http://schemas.openxmlformats.org/officeDocument/2006/relationships/font" Target="fonts/font8.fntdata"/><Relationship Id="rId46"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t>15/01/2024</a:t>
            </a:fld>
            <a:endParaRPr lang="en-GB"/>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t>‹#›</a:t>
            </a:fld>
            <a:endParaRPr lang="en-GB"/>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D3110-32D0-4452-834B-9411AA728368}" type="datetimeFigureOut">
              <a:rPr lang="en-GB" smtClean="0"/>
              <a:t>15/01/2024</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F7F3D-A76E-462C-91BC-6AD2B2EFE72A}" type="slidenum">
              <a:rPr lang="en-GB" smtClean="0"/>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t>1</a:t>
            </a:fld>
            <a:endParaRPr lang="en-GB"/>
          </a:p>
        </p:txBody>
      </p:sp>
    </p:spTree>
    <p:extLst>
      <p:ext uri="{BB962C8B-B14F-4D97-AF65-F5344CB8AC3E}">
        <p14:creationId xmlns:p14="http://schemas.microsoft.com/office/powerpoint/2010/main" val="3626862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8" name="Freeform: Shape 7">
            <a:extLst>
              <a:ext uri="{FF2B5EF4-FFF2-40B4-BE49-F238E27FC236}">
                <a16:creationId xmlns:a16="http://schemas.microsoft.com/office/drawing/2014/main" id="{0C20CABD-5FA7-4156-B213-F0CA6BA96FAC}"/>
              </a:ext>
            </a:extLst>
          </p:cNvPr>
          <p:cNvSpPr/>
          <p:nvPr userDrawn="1"/>
        </p:nvSpPr>
        <p:spPr>
          <a:xfrm>
            <a:off x="1" y="1420852"/>
            <a:ext cx="4606182"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
        <p:nvSpPr>
          <p:cNvPr id="2" name="Freeform: Shape 1">
            <a:extLst>
              <a:ext uri="{FF2B5EF4-FFF2-40B4-BE49-F238E27FC236}">
                <a16:creationId xmlns:a16="http://schemas.microsoft.com/office/drawing/2014/main" id="{371CF2E2-E28E-1977-4CE3-FE0B1CCD2006}"/>
              </a:ext>
            </a:extLst>
          </p:cNvPr>
          <p:cNvSpPr/>
          <p:nvPr userDrawn="1"/>
        </p:nvSpPr>
        <p:spPr>
          <a:xfrm>
            <a:off x="0" y="2359626"/>
            <a:ext cx="464589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52804 w 8566014"/>
              <a:gd name="connsiteY3" fmla="*/ 55973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52804" y="55973"/>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Information for School Websites</a:t>
            </a:r>
            <a:endParaRPr lang="en-GB" sz="2400" b="1" dirty="0">
              <a:solidFill>
                <a:srgbClr val="FFFFFF"/>
              </a:solidFill>
              <a:latin typeface="United Curriculum" pitchFamily="2" charset="0"/>
              <a:ea typeface="Roboto Slab"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grpSp>
        <p:nvGrpSpPr>
          <p:cNvPr id="4" name="Group 3">
            <a:extLst>
              <a:ext uri="{FF2B5EF4-FFF2-40B4-BE49-F238E27FC236}">
                <a16:creationId xmlns:a16="http://schemas.microsoft.com/office/drawing/2014/main" id="{DAAD0B5A-175D-4CB3-9AF8-E21EDA74476D}"/>
              </a:ext>
            </a:extLst>
          </p:cNvPr>
          <p:cNvGrpSpPr/>
          <p:nvPr userDrawn="1"/>
        </p:nvGrpSpPr>
        <p:grpSpPr>
          <a:xfrm>
            <a:off x="8364811" y="-8675"/>
            <a:ext cx="1065321" cy="748952"/>
            <a:chOff x="8364811" y="-8675"/>
            <a:chExt cx="1065321" cy="748952"/>
          </a:xfrm>
        </p:grpSpPr>
        <p:grpSp>
          <p:nvGrpSpPr>
            <p:cNvPr id="13" name="Group 12">
              <a:extLst>
                <a:ext uri="{FF2B5EF4-FFF2-40B4-BE49-F238E27FC236}">
                  <a16:creationId xmlns:a16="http://schemas.microsoft.com/office/drawing/2014/main" id="{0F46827C-CC7B-416D-B165-837620F8A5D0}"/>
                </a:ext>
              </a:extLst>
            </p:cNvPr>
            <p:cNvGrpSpPr/>
            <p:nvPr userDrawn="1"/>
          </p:nvGrpSpPr>
          <p:grpSpPr>
            <a:xfrm>
              <a:off x="8364811" y="-8675"/>
              <a:ext cx="1065321" cy="748952"/>
              <a:chOff x="8354346" y="-8675"/>
              <a:chExt cx="1065321" cy="748952"/>
            </a:xfrm>
          </p:grpSpPr>
          <p:sp>
            <p:nvSpPr>
              <p:cNvPr id="15" name="Freeform: Shape 14">
                <a:extLst>
                  <a:ext uri="{FF2B5EF4-FFF2-40B4-BE49-F238E27FC236}">
                    <a16:creationId xmlns:a16="http://schemas.microsoft.com/office/drawing/2014/main" id="{D2291A0C-10C5-41A8-AFD3-ACF477840B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6BB93381-1BF7-4CA4-BFA5-815416D63C25}"/>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E45C4EF4-5840-4649-8069-6D65BAF0D83E}"/>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3" name="Picture 2" descr="Icon&#10;&#10;Description automatically generated">
              <a:extLst>
                <a:ext uri="{FF2B5EF4-FFF2-40B4-BE49-F238E27FC236}">
                  <a16:creationId xmlns:a16="http://schemas.microsoft.com/office/drawing/2014/main" id="{202A7B19-0191-4B9F-9046-7C5A64E7A6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79341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5" name="Text Placeholder 2">
            <a:extLst>
              <a:ext uri="{FF2B5EF4-FFF2-40B4-BE49-F238E27FC236}">
                <a16:creationId xmlns:a16="http://schemas.microsoft.com/office/drawing/2014/main" id="{48E3DC44-F9AE-4744-B5AB-06F3E6E80914}"/>
              </a:ext>
            </a:extLst>
          </p:cNvPr>
          <p:cNvSpPr>
            <a:spLocks noGrp="1"/>
          </p:cNvSpPr>
          <p:nvPr>
            <p:ph type="body" sz="quarter" idx="11" hasCustomPrompt="1"/>
          </p:nvPr>
        </p:nvSpPr>
        <p:spPr>
          <a:xfrm rot="16200000">
            <a:off x="8650096" y="933611"/>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Autumn</a:t>
            </a:r>
            <a:endParaRPr lang="en-GB"/>
          </a:p>
        </p:txBody>
      </p:sp>
      <p:grpSp>
        <p:nvGrpSpPr>
          <p:cNvPr id="24" name="Group 23">
            <a:extLst>
              <a:ext uri="{FF2B5EF4-FFF2-40B4-BE49-F238E27FC236}">
                <a16:creationId xmlns:a16="http://schemas.microsoft.com/office/drawing/2014/main" id="{9FAC1482-810C-4375-9F64-BA519E7A87D3}"/>
              </a:ext>
            </a:extLst>
          </p:cNvPr>
          <p:cNvGrpSpPr/>
          <p:nvPr userDrawn="1"/>
        </p:nvGrpSpPr>
        <p:grpSpPr>
          <a:xfrm>
            <a:off x="8364811" y="-8675"/>
            <a:ext cx="1065321" cy="748952"/>
            <a:chOff x="8364811" y="-8675"/>
            <a:chExt cx="1065321" cy="748952"/>
          </a:xfrm>
        </p:grpSpPr>
        <p:grpSp>
          <p:nvGrpSpPr>
            <p:cNvPr id="26" name="Group 25">
              <a:extLst>
                <a:ext uri="{FF2B5EF4-FFF2-40B4-BE49-F238E27FC236}">
                  <a16:creationId xmlns:a16="http://schemas.microsoft.com/office/drawing/2014/main" id="{A5B06ACF-53F6-48F0-8049-F34CD08C75B2}"/>
                </a:ext>
              </a:extLst>
            </p:cNvPr>
            <p:cNvGrpSpPr/>
            <p:nvPr userDrawn="1"/>
          </p:nvGrpSpPr>
          <p:grpSpPr>
            <a:xfrm>
              <a:off x="8364811" y="-8675"/>
              <a:ext cx="1065321" cy="748952"/>
              <a:chOff x="8354346" y="-8675"/>
              <a:chExt cx="1065321" cy="748952"/>
            </a:xfrm>
          </p:grpSpPr>
          <p:sp>
            <p:nvSpPr>
              <p:cNvPr id="28" name="Freeform: Shape 27">
                <a:extLst>
                  <a:ext uri="{FF2B5EF4-FFF2-40B4-BE49-F238E27FC236}">
                    <a16:creationId xmlns:a16="http://schemas.microsoft.com/office/drawing/2014/main" id="{26D3D269-7F20-4838-B7C5-294615001DF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F3158BC-1C28-4D78-BAAF-1F4E43834C4D}"/>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E143D21-9059-42EE-94F2-CA89800237D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7" name="Picture 26" descr="Icon&#10;&#10;Description automatically generated">
              <a:extLst>
                <a:ext uri="{FF2B5EF4-FFF2-40B4-BE49-F238E27FC236}">
                  <a16:creationId xmlns:a16="http://schemas.microsoft.com/office/drawing/2014/main" id="{08595249-5618-4300-A250-8610278989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323567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24" name="Text Placeholder 2">
            <a:extLst>
              <a:ext uri="{FF2B5EF4-FFF2-40B4-BE49-F238E27FC236}">
                <a16:creationId xmlns:a16="http://schemas.microsoft.com/office/drawing/2014/main" id="{36C1879E-F86C-4C92-87CE-7307A6DB0556}"/>
              </a:ext>
            </a:extLst>
          </p:cNvPr>
          <p:cNvSpPr>
            <a:spLocks noGrp="1"/>
          </p:cNvSpPr>
          <p:nvPr>
            <p:ph type="body" sz="quarter" idx="11" hasCustomPrompt="1"/>
          </p:nvPr>
        </p:nvSpPr>
        <p:spPr>
          <a:xfrm rot="16200000">
            <a:off x="8650096" y="3126649"/>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Spring</a:t>
            </a:r>
            <a:endParaRPr lang="en-GB"/>
          </a:p>
        </p:txBody>
      </p:sp>
      <p:grpSp>
        <p:nvGrpSpPr>
          <p:cNvPr id="18" name="Group 17">
            <a:extLst>
              <a:ext uri="{FF2B5EF4-FFF2-40B4-BE49-F238E27FC236}">
                <a16:creationId xmlns:a16="http://schemas.microsoft.com/office/drawing/2014/main" id="{7597A3B3-DD80-4D96-951C-61DE4382F019}"/>
              </a:ext>
            </a:extLst>
          </p:cNvPr>
          <p:cNvGrpSpPr/>
          <p:nvPr userDrawn="1"/>
        </p:nvGrpSpPr>
        <p:grpSpPr>
          <a:xfrm>
            <a:off x="8364811" y="-8675"/>
            <a:ext cx="1065321" cy="748952"/>
            <a:chOff x="8364811" y="-8675"/>
            <a:chExt cx="1065321" cy="748952"/>
          </a:xfrm>
        </p:grpSpPr>
        <p:grpSp>
          <p:nvGrpSpPr>
            <p:cNvPr id="25" name="Group 24">
              <a:extLst>
                <a:ext uri="{FF2B5EF4-FFF2-40B4-BE49-F238E27FC236}">
                  <a16:creationId xmlns:a16="http://schemas.microsoft.com/office/drawing/2014/main" id="{B44252AC-0314-48BC-9239-AD9453787908}"/>
                </a:ext>
              </a:extLst>
            </p:cNvPr>
            <p:cNvGrpSpPr/>
            <p:nvPr userDrawn="1"/>
          </p:nvGrpSpPr>
          <p:grpSpPr>
            <a:xfrm>
              <a:off x="8364811" y="-8675"/>
              <a:ext cx="1065321" cy="748952"/>
              <a:chOff x="8354346" y="-8675"/>
              <a:chExt cx="1065321" cy="748952"/>
            </a:xfrm>
          </p:grpSpPr>
          <p:sp>
            <p:nvSpPr>
              <p:cNvPr id="27" name="Freeform: Shape 26">
                <a:extLst>
                  <a:ext uri="{FF2B5EF4-FFF2-40B4-BE49-F238E27FC236}">
                    <a16:creationId xmlns:a16="http://schemas.microsoft.com/office/drawing/2014/main" id="{D5CF032F-841E-4234-ADBD-F58215635993}"/>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33102F0-3DBF-4AA2-BD74-E7B564F9438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A79C616-1D19-49AB-B958-F20DF80EEABA}"/>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6" name="Picture 25" descr="Icon&#10;&#10;Description automatically generated">
              <a:extLst>
                <a:ext uri="{FF2B5EF4-FFF2-40B4-BE49-F238E27FC236}">
                  <a16:creationId xmlns:a16="http://schemas.microsoft.com/office/drawing/2014/main" id="{75710114-996D-47D5-A883-8E4F957B69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49636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9" name="Text Placeholder 2">
            <a:extLst>
              <a:ext uri="{FF2B5EF4-FFF2-40B4-BE49-F238E27FC236}">
                <a16:creationId xmlns:a16="http://schemas.microsoft.com/office/drawing/2014/main" id="{4B4753BF-C045-49F5-9660-114F9C1A6E27}"/>
              </a:ext>
            </a:extLst>
          </p:cNvPr>
          <p:cNvSpPr>
            <a:spLocks noGrp="1"/>
          </p:cNvSpPr>
          <p:nvPr>
            <p:ph type="body" sz="quarter" idx="11" hasCustomPrompt="1"/>
          </p:nvPr>
        </p:nvSpPr>
        <p:spPr>
          <a:xfrm rot="16200000">
            <a:off x="8650096" y="5316926"/>
            <a:ext cx="2177126" cy="309904"/>
          </a:xfrm>
          <a:prstGeom prst="rect">
            <a:avLst/>
          </a:prstGeom>
        </p:spPr>
        <p:txBody>
          <a:bodyPr anchor="ctr"/>
          <a:lstStyle>
            <a:lvl1pPr marL="0" indent="0" algn="ctr">
              <a:lnSpc>
                <a:spcPct val="100000"/>
              </a:lnSpc>
              <a:spcBef>
                <a:spcPts val="0"/>
              </a:spcBef>
              <a:buNone/>
              <a:defRPr sz="1600" b="1" baseline="0">
                <a:ln w="12700">
                  <a:noFill/>
                </a:ln>
                <a:solidFill>
                  <a:schemeClr val="tx1"/>
                </a:solidFill>
                <a:latin typeface="ABeeZee" panose="02000000000000000000" pitchFamily="2" charset="0"/>
              </a:defRPr>
            </a:lvl1pPr>
            <a:lvl5pPr>
              <a:defRPr/>
            </a:lvl5pPr>
          </a:lstStyle>
          <a:p>
            <a:pPr lvl="0"/>
            <a:r>
              <a:rPr lang="en-US"/>
              <a:t>Year [X]: Summer</a:t>
            </a:r>
            <a:endParaRPr lang="en-GB"/>
          </a:p>
        </p:txBody>
      </p:sp>
      <p:grpSp>
        <p:nvGrpSpPr>
          <p:cNvPr id="17" name="Group 16">
            <a:extLst>
              <a:ext uri="{FF2B5EF4-FFF2-40B4-BE49-F238E27FC236}">
                <a16:creationId xmlns:a16="http://schemas.microsoft.com/office/drawing/2014/main" id="{CD150508-D524-4BD4-A110-C3D3120A37D5}"/>
              </a:ext>
            </a:extLst>
          </p:cNvPr>
          <p:cNvGrpSpPr/>
          <p:nvPr userDrawn="1"/>
        </p:nvGrpSpPr>
        <p:grpSpPr>
          <a:xfrm>
            <a:off x="8364811" y="-8675"/>
            <a:ext cx="1065321" cy="748952"/>
            <a:chOff x="8364811" y="-8675"/>
            <a:chExt cx="1065321" cy="748952"/>
          </a:xfrm>
        </p:grpSpPr>
        <p:grpSp>
          <p:nvGrpSpPr>
            <p:cNvPr id="20" name="Group 19">
              <a:extLst>
                <a:ext uri="{FF2B5EF4-FFF2-40B4-BE49-F238E27FC236}">
                  <a16:creationId xmlns:a16="http://schemas.microsoft.com/office/drawing/2014/main" id="{C73D1839-2A8B-46EB-B917-C5AABDDBC2C1}"/>
                </a:ext>
              </a:extLst>
            </p:cNvPr>
            <p:cNvGrpSpPr/>
            <p:nvPr userDrawn="1"/>
          </p:nvGrpSpPr>
          <p:grpSpPr>
            <a:xfrm>
              <a:off x="8364811" y="-8675"/>
              <a:ext cx="1065321" cy="748952"/>
              <a:chOff x="8354346" y="-8675"/>
              <a:chExt cx="1065321" cy="748952"/>
            </a:xfrm>
          </p:grpSpPr>
          <p:sp>
            <p:nvSpPr>
              <p:cNvPr id="22" name="Freeform: Shape 21">
                <a:extLst>
                  <a:ext uri="{FF2B5EF4-FFF2-40B4-BE49-F238E27FC236}">
                    <a16:creationId xmlns:a16="http://schemas.microsoft.com/office/drawing/2014/main" id="{4AECE3A6-2668-4471-8C43-F64CB9D4B0C9}"/>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1E49D769-6271-476D-A920-E77CBBE8B6DF}"/>
                  </a:ext>
                </a:extLst>
              </p:cNvPr>
              <p:cNvSpPr/>
              <p:nvPr/>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1B48E31-15DC-42D1-89D1-62F8CE6BC872}"/>
                  </a:ext>
                </a:extLst>
              </p:cNvPr>
              <p:cNvSpPr/>
              <p:nvPr/>
            </p:nvSpPr>
            <p:spPr>
              <a:xfrm>
                <a:off x="8620635" y="103819"/>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1" name="Picture 20" descr="Icon&#10;&#10;Description automatically generated">
              <a:extLst>
                <a:ext uri="{FF2B5EF4-FFF2-40B4-BE49-F238E27FC236}">
                  <a16:creationId xmlns:a16="http://schemas.microsoft.com/office/drawing/2014/main" id="{CE08149C-52F3-4C6C-AFDB-965A07ECFE6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53596" y="170300"/>
              <a:ext cx="308490" cy="438588"/>
            </a:xfrm>
            <a:prstGeom prst="rect">
              <a:avLst/>
            </a:prstGeom>
          </p:spPr>
        </p:pic>
      </p:grpSp>
    </p:spTree>
    <p:extLst>
      <p:ext uri="{BB962C8B-B14F-4D97-AF65-F5344CB8AC3E}">
        <p14:creationId xmlns:p14="http://schemas.microsoft.com/office/powerpoint/2010/main" val="236652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00000000000000000"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00000000000000000" pitchFamily="2" charset="0"/>
                <a:ea typeface="Roboto" panose="02000000000000000000" pitchFamily="2" charset="0"/>
                <a:cs typeface="Times New Roman" panose="02020603050405020304" pitchFamily="18" charset="0"/>
              </a:rPr>
              <a:t> </a:t>
            </a:r>
            <a:endParaRPr lang="en-GB" sz="1050">
              <a:solidFill>
                <a:schemeClr val="bg2"/>
              </a:solidFill>
              <a:latin typeface="ABeeZee" panose="02000000000000000000" pitchFamily="2" charset="0"/>
              <a:ea typeface="Roboto" panose="02000000000000000000" pitchFamily="2" charset="0"/>
              <a:cs typeface="Times New Roman" panose="02020603050405020304" pitchFamily="18" charset="0"/>
            </a:endParaRPr>
          </a:p>
        </p:txBody>
      </p:sp>
      <p:sp>
        <p:nvSpPr>
          <p:cNvPr id="18" name="TextBox 17">
            <a:extLst>
              <a:ext uri="{FF2B5EF4-FFF2-40B4-BE49-F238E27FC236}">
                <a16:creationId xmlns:a16="http://schemas.microsoft.com/office/drawing/2014/main" id="{30D99B84-59C6-4BF8-9B15-04C236AF8614}"/>
              </a:ext>
            </a:extLst>
          </p:cNvPr>
          <p:cNvSpPr txBox="1"/>
          <p:nvPr userDrawn="1"/>
        </p:nvSpPr>
        <p:spPr>
          <a:xfrm rot="16200000">
            <a:off x="8658004" y="3118869"/>
            <a:ext cx="2161310"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ABeeZee" panose="02000000000000000000" pitchFamily="2" charset="0"/>
              </a:rPr>
              <a:t>Year 6: Spring</a:t>
            </a:r>
            <a:endParaRPr lang="en-GB" sz="1600" b="1">
              <a:solidFill>
                <a:schemeClr val="tx1"/>
              </a:solidFill>
              <a:latin typeface="ABeeZee" panose="02000000000000000000" pitchFamily="2" charset="0"/>
            </a:endParaRPr>
          </a:p>
        </p:txBody>
      </p:sp>
      <p:grpSp>
        <p:nvGrpSpPr>
          <p:cNvPr id="17" name="Group 16">
            <a:extLst>
              <a:ext uri="{FF2B5EF4-FFF2-40B4-BE49-F238E27FC236}">
                <a16:creationId xmlns:a16="http://schemas.microsoft.com/office/drawing/2014/main" id="{DA3A6099-2630-4EBE-9B30-E52C2EC62E49}"/>
              </a:ext>
            </a:extLst>
          </p:cNvPr>
          <p:cNvGrpSpPr/>
          <p:nvPr userDrawn="1"/>
        </p:nvGrpSpPr>
        <p:grpSpPr>
          <a:xfrm>
            <a:off x="8354346" y="-8676"/>
            <a:ext cx="1065321" cy="748952"/>
            <a:chOff x="7607201" y="-8675"/>
            <a:chExt cx="1065321" cy="748952"/>
          </a:xfrm>
        </p:grpSpPr>
        <p:grpSp>
          <p:nvGrpSpPr>
            <p:cNvPr id="19" name="Group 18">
              <a:extLst>
                <a:ext uri="{FF2B5EF4-FFF2-40B4-BE49-F238E27FC236}">
                  <a16:creationId xmlns:a16="http://schemas.microsoft.com/office/drawing/2014/main" id="{203FB4D0-B526-437C-8465-D65E85AAF9E8}"/>
                </a:ext>
              </a:extLst>
            </p:cNvPr>
            <p:cNvGrpSpPr/>
            <p:nvPr userDrawn="1"/>
          </p:nvGrpSpPr>
          <p:grpSpPr>
            <a:xfrm>
              <a:off x="7607201" y="-8675"/>
              <a:ext cx="1065321" cy="748952"/>
              <a:chOff x="8354346" y="-8675"/>
              <a:chExt cx="1065321" cy="748952"/>
            </a:xfrm>
          </p:grpSpPr>
          <p:sp>
            <p:nvSpPr>
              <p:cNvPr id="21" name="Freeform: Shape 20">
                <a:extLst>
                  <a:ext uri="{FF2B5EF4-FFF2-40B4-BE49-F238E27FC236}">
                    <a16:creationId xmlns:a16="http://schemas.microsoft.com/office/drawing/2014/main" id="{26DE300E-5D70-41B0-8CC4-008D4E6838AB}"/>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2" name="Oval 21">
                <a:extLst>
                  <a:ext uri="{FF2B5EF4-FFF2-40B4-BE49-F238E27FC236}">
                    <a16:creationId xmlns:a16="http://schemas.microsoft.com/office/drawing/2014/main" id="{59EBDE30-5D1E-4B41-9DAF-D21F6CFF3C7C}"/>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p>
            </p:txBody>
          </p:sp>
          <p:sp>
            <p:nvSpPr>
              <p:cNvPr id="23" name="Oval 22">
                <a:extLst>
                  <a:ext uri="{FF2B5EF4-FFF2-40B4-BE49-F238E27FC236}">
                    <a16:creationId xmlns:a16="http://schemas.microsoft.com/office/drawing/2014/main" id="{F13A1B6E-7E39-4534-B019-B44168BA36C5}"/>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Calibri" panose="020F0502020204030204"/>
                  <a:ea typeface="+mn-ea"/>
                  <a:cs typeface="+mn-cs"/>
                </a:endParaRPr>
              </a:p>
            </p:txBody>
          </p:sp>
        </p:grpSp>
        <p:pic>
          <p:nvPicPr>
            <p:cNvPr id="20" name="Picture 19" descr="Icon&#10;&#10;Description automatically generated">
              <a:extLst>
                <a:ext uri="{FF2B5EF4-FFF2-40B4-BE49-F238E27FC236}">
                  <a16:creationId xmlns:a16="http://schemas.microsoft.com/office/drawing/2014/main" id="{00DB8D88-B3FE-43F3-8A61-E88155B88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85900" y="159275"/>
              <a:ext cx="328851" cy="519330"/>
            </a:xfrm>
            <a:prstGeom prst="rect">
              <a:avLst/>
            </a:prstGeom>
          </p:spPr>
        </p:pic>
      </p:grpSp>
    </p:spTree>
    <p:extLst>
      <p:ext uri="{BB962C8B-B14F-4D97-AF65-F5344CB8AC3E}">
        <p14:creationId xmlns:p14="http://schemas.microsoft.com/office/powerpoint/2010/main" val="300396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4" y="186280"/>
            <a:ext cx="770252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386319"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ABeeZee" panose="020B0604020202020204"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ABeeZee" panose="020B0604020202020204"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ABeeZee" panose="020B0604020202020204" charset="0"/>
                <a:ea typeface="Roboto" panose="02000000000000000000" pitchFamily="2" charset="0"/>
                <a:cs typeface="Times New Roman" panose="02020603050405020304" pitchFamily="18" charset="0"/>
              </a:rPr>
              <a:t> </a:t>
            </a:r>
            <a:endParaRPr lang="en-GB" sz="1050">
              <a:solidFill>
                <a:schemeClr val="bg2"/>
              </a:solidFill>
              <a:latin typeface="ABeeZee" panose="020B0604020202020204" charset="0"/>
              <a:ea typeface="Roboto" panose="02000000000000000000" pitchFamily="2" charset="0"/>
              <a:cs typeface="Times New Roman" panose="02020603050405020304" pitchFamily="18" charset="0"/>
            </a:endParaRPr>
          </a:p>
        </p:txBody>
      </p:sp>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254229" y="-433098"/>
            <a:ext cx="748952" cy="159739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ABeeZee" panose="020B0604020202020204"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99410" y="103618"/>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sp>
        <p:nvSpPr>
          <p:cNvPr id="2" name="Oval 1">
            <a:extLst>
              <a:ext uri="{FF2B5EF4-FFF2-40B4-BE49-F238E27FC236}">
                <a16:creationId xmlns:a16="http://schemas.microsoft.com/office/drawing/2014/main" id="{EB8327A5-457F-85C2-D67B-0540EF614D2A}"/>
              </a:ext>
            </a:extLst>
          </p:cNvPr>
          <p:cNvSpPr/>
          <p:nvPr userDrawn="1"/>
        </p:nvSpPr>
        <p:spPr>
          <a:xfrm>
            <a:off x="8003958" y="103407"/>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ABeeZee" panose="020B0604020202020204" charset="0"/>
              <a:ea typeface="+mn-ea"/>
              <a:cs typeface="+mn-cs"/>
            </a:endParaRPr>
          </a:p>
        </p:txBody>
      </p:sp>
      <p:pic>
        <p:nvPicPr>
          <p:cNvPr id="22" name="Picture 21" descr="A picture containing arrow&#10;&#10;Description automatically generated">
            <a:extLst>
              <a:ext uri="{FF2B5EF4-FFF2-40B4-BE49-F238E27FC236}">
                <a16:creationId xmlns:a16="http://schemas.microsoft.com/office/drawing/2014/main" id="{E476EE72-793F-4906-B589-FA2D86DFA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0307" y="168699"/>
            <a:ext cx="308090" cy="434175"/>
          </a:xfrm>
          <a:prstGeom prst="rect">
            <a:avLst/>
          </a:prstGeom>
        </p:spPr>
      </p:pic>
    </p:spTree>
    <p:extLst>
      <p:ext uri="{BB962C8B-B14F-4D97-AF65-F5344CB8AC3E}">
        <p14:creationId xmlns:p14="http://schemas.microsoft.com/office/powerpoint/2010/main" val="102884885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30513"/>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12" name="Text Placeholder 2">
            <a:extLst>
              <a:ext uri="{FF2B5EF4-FFF2-40B4-BE49-F238E27FC236}">
                <a16:creationId xmlns:a16="http://schemas.microsoft.com/office/drawing/2014/main" id="{4E222C13-F246-4D77-A53F-8646CCB218C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rPr>
              <a:t>United Curriculum  |  </a:t>
            </a:r>
            <a:r>
              <a:rPr lang="en-US" sz="831" b="1">
                <a:ln w="12700">
                  <a:noFill/>
                </a:ln>
                <a:solidFill>
                  <a:schemeClr val="accent1"/>
                </a:solidFill>
              </a:rPr>
              <a:t>Primary Art &amp; Design</a:t>
            </a:r>
            <a:endParaRPr lang="en-GB" sz="831" b="1">
              <a:ln w="12700">
                <a:noFill/>
              </a:ln>
              <a:solidFill>
                <a:schemeClr val="accent1"/>
              </a:solidFill>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FB396E9-1DCC-4496-81EC-C903CE27EACE}"/>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ea typeface="Roboto Slab" pitchFamily="2" charset="0"/>
                <a:cs typeface="Open Sans" panose="020B0606030504020204" pitchFamily="34" charset="0"/>
              </a:rPr>
              <a:t>United Curriculum</a:t>
            </a:r>
          </a:p>
        </p:txBody>
      </p:sp>
      <p:sp>
        <p:nvSpPr>
          <p:cNvPr id="3" name="Text Placeholder 6">
            <a:extLst>
              <a:ext uri="{FF2B5EF4-FFF2-40B4-BE49-F238E27FC236}">
                <a16:creationId xmlns:a16="http://schemas.microsoft.com/office/drawing/2014/main" id="{03ADBFFC-EB38-4BC2-A867-ED771660BB1F}"/>
              </a:ext>
            </a:extLst>
          </p:cNvPr>
          <p:cNvSpPr txBox="1">
            <a:spLocks/>
          </p:cNvSpPr>
          <p:nvPr/>
        </p:nvSpPr>
        <p:spPr>
          <a:xfrm>
            <a:off x="237299" y="1559109"/>
            <a:ext cx="4284922"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Art &amp; Design</a:t>
            </a:r>
            <a:endParaRPr lang="en-GB" sz="3200" b="0">
              <a:solidFill>
                <a:schemeClr val="tx1"/>
              </a:solidFill>
            </a:endParaRPr>
          </a:p>
        </p:txBody>
      </p:sp>
      <p:pic>
        <p:nvPicPr>
          <p:cNvPr id="5" name="Picture 4" descr="Icon&#10;&#10;Description automatically generated">
            <a:extLst>
              <a:ext uri="{FF2B5EF4-FFF2-40B4-BE49-F238E27FC236}">
                <a16:creationId xmlns:a16="http://schemas.microsoft.com/office/drawing/2014/main" id="{A3E1FF40-BAEF-412C-852B-54D6D9460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7706" y="2597767"/>
            <a:ext cx="2559687" cy="3639196"/>
          </a:xfrm>
          <a:prstGeom prst="rect">
            <a:avLst/>
          </a:prstGeom>
        </p:spPr>
      </p:pic>
      <p:sp>
        <p:nvSpPr>
          <p:cNvPr id="4" name="TextBox 3">
            <a:extLst>
              <a:ext uri="{FF2B5EF4-FFF2-40B4-BE49-F238E27FC236}">
                <a16:creationId xmlns:a16="http://schemas.microsoft.com/office/drawing/2014/main" id="{D9B3DF0E-D839-927D-0FD5-B797DCCE687A}"/>
              </a:ext>
            </a:extLst>
          </p:cNvPr>
          <p:cNvSpPr txBox="1"/>
          <p:nvPr/>
        </p:nvSpPr>
        <p:spPr>
          <a:xfrm>
            <a:off x="406400" y="3540013"/>
            <a:ext cx="4346222" cy="923330"/>
          </a:xfrm>
          <a:prstGeom prst="rect">
            <a:avLst/>
          </a:prstGeom>
          <a:noFill/>
        </p:spPr>
        <p:txBody>
          <a:bodyPr wrap="square" rtlCol="0">
            <a:spAutoFit/>
          </a:bodyPr>
          <a:lstStyle/>
          <a:p>
            <a:r>
              <a:rPr lang="en-GB">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rPr>
              <a:t>Schools are free to adapt, edit and publish any information from this pack on their school websites.</a:t>
            </a:r>
          </a:p>
        </p:txBody>
      </p:sp>
    </p:spTree>
    <p:extLst>
      <p:ext uri="{BB962C8B-B14F-4D97-AF65-F5344CB8AC3E}">
        <p14:creationId xmlns:p14="http://schemas.microsoft.com/office/powerpoint/2010/main" val="3136639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9EAE9663-3659-1239-7B70-BF0B01898D93}"/>
              </a:ext>
            </a:extLst>
          </p:cNvPr>
          <p:cNvPicPr>
            <a:picLocks noChangeAspect="1"/>
          </p:cNvPicPr>
          <p:nvPr/>
        </p:nvPicPr>
        <p:blipFill>
          <a:blip r:embed="rId2"/>
          <a:stretch>
            <a:fillRect/>
          </a:stretch>
        </p:blipFill>
        <p:spPr>
          <a:xfrm>
            <a:off x="2718616" y="175264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3155019"/>
            <a:ext cx="1006676" cy="502592"/>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132187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41683762-E6B2-C2B4-22B3-C50AEED57FF6}"/>
              </a:ext>
            </a:extLst>
          </p:cNvPr>
          <p:cNvSpPr/>
          <p:nvPr/>
        </p:nvSpPr>
        <p:spPr>
          <a:xfrm>
            <a:off x="6861523" y="5593125"/>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shape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flipV="1">
            <a:off x="7904438" y="3875714"/>
            <a:ext cx="647545" cy="170146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F45F7D-1CC9-6015-D22E-4C0D45F7DCAD}"/>
              </a:ext>
            </a:extLst>
          </p:cNvPr>
          <p:cNvSpPr txBox="1"/>
          <p:nvPr/>
        </p:nvSpPr>
        <p:spPr>
          <a:xfrm>
            <a:off x="7436584" y="1955899"/>
            <a:ext cx="1993225"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Drawing can be about representing 3D forms with 2D shapes on paper (a 2D surface).</a:t>
            </a:r>
          </a:p>
        </p:txBody>
      </p:sp>
      <p:sp>
        <p:nvSpPr>
          <p:cNvPr id="23" name="TextBox 22">
            <a:extLst>
              <a:ext uri="{FF2B5EF4-FFF2-40B4-BE49-F238E27FC236}">
                <a16:creationId xmlns:a16="http://schemas.microsoft.com/office/drawing/2014/main" id="{9450AE3E-7737-0697-B6BE-35374CF5E03B}"/>
              </a:ext>
            </a:extLst>
          </p:cNvPr>
          <p:cNvSpPr txBox="1"/>
          <p:nvPr/>
        </p:nvSpPr>
        <p:spPr>
          <a:xfrm>
            <a:off x="1472189" y="2503936"/>
            <a:ext cx="1908574"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Select items in junk modelling based on their shape.</a:t>
            </a:r>
          </a:p>
        </p:txBody>
      </p:sp>
      <p:sp>
        <p:nvSpPr>
          <p:cNvPr id="24" name="TextBox 23">
            <a:extLst>
              <a:ext uri="{FF2B5EF4-FFF2-40B4-BE49-F238E27FC236}">
                <a16:creationId xmlns:a16="http://schemas.microsoft.com/office/drawing/2014/main" id="{384FEB9D-4C0D-E8B6-FA37-73B1F96DF5E1}"/>
              </a:ext>
            </a:extLst>
          </p:cNvPr>
          <p:cNvSpPr txBox="1"/>
          <p:nvPr/>
        </p:nvSpPr>
        <p:spPr>
          <a:xfrm>
            <a:off x="2838497" y="1012715"/>
            <a:ext cx="192473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Drawing can be about representing flat [2D] objects using [2D] shapes on paper.</a:t>
            </a:r>
          </a:p>
        </p:txBody>
      </p:sp>
      <p:cxnSp>
        <p:nvCxnSpPr>
          <p:cNvPr id="29" name="Straight Arrow Connector 28">
            <a:extLst>
              <a:ext uri="{FF2B5EF4-FFF2-40B4-BE49-F238E27FC236}">
                <a16:creationId xmlns:a16="http://schemas.microsoft.com/office/drawing/2014/main" id="{4F17E149-5619-C84D-527B-C606821BF7B8}"/>
              </a:ext>
            </a:extLst>
          </p:cNvPr>
          <p:cNvCxnSpPr>
            <a:cxnSpLocks/>
          </p:cNvCxnSpPr>
          <p:nvPr/>
        </p:nvCxnSpPr>
        <p:spPr>
          <a:xfrm>
            <a:off x="3800862" y="1585064"/>
            <a:ext cx="962365" cy="204738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103FE80A-927F-44D5-29AF-4E2E2D7AA0B4}"/>
              </a:ext>
            </a:extLst>
          </p:cNvPr>
          <p:cNvSpPr txBox="1"/>
          <p:nvPr/>
        </p:nvSpPr>
        <p:spPr>
          <a:xfrm>
            <a:off x="4053819" y="5593125"/>
            <a:ext cx="1506536"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Shapes can be found in existing objects and used to create art.</a:t>
            </a:r>
          </a:p>
        </p:txBody>
      </p:sp>
      <p:cxnSp>
        <p:nvCxnSpPr>
          <p:cNvPr id="34" name="Straight Arrow Connector 33">
            <a:extLst>
              <a:ext uri="{FF2B5EF4-FFF2-40B4-BE49-F238E27FC236}">
                <a16:creationId xmlns:a16="http://schemas.microsoft.com/office/drawing/2014/main" id="{C60FC9C2-EAD0-92D3-75D0-F3F697D6FCB8}"/>
              </a:ext>
            </a:extLst>
          </p:cNvPr>
          <p:cNvCxnSpPr>
            <a:cxnSpLocks/>
          </p:cNvCxnSpPr>
          <p:nvPr/>
        </p:nvCxnSpPr>
        <p:spPr>
          <a:xfrm flipV="1">
            <a:off x="4463009" y="4808853"/>
            <a:ext cx="489991" cy="784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3BBEA2-A70B-133D-0B85-D13D63D994D5}"/>
              </a:ext>
            </a:extLst>
          </p:cNvPr>
          <p:cNvCxnSpPr>
            <a:cxnSpLocks/>
            <a:stCxn id="20" idx="1"/>
          </p:cNvCxnSpPr>
          <p:nvPr/>
        </p:nvCxnSpPr>
        <p:spPr>
          <a:xfrm flipH="1">
            <a:off x="7043722" y="2232898"/>
            <a:ext cx="392862" cy="42658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1BF0E9B-C2B1-38AE-3485-B2C6628DCF0A}"/>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41" name="Rectangle 40">
            <a:extLst>
              <a:ext uri="{FF2B5EF4-FFF2-40B4-BE49-F238E27FC236}">
                <a16:creationId xmlns:a16="http://schemas.microsoft.com/office/drawing/2014/main" id="{EFC60A05-7521-F19B-50C6-ACC784271E59}"/>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42" name="Rectangle 41">
            <a:extLst>
              <a:ext uri="{FF2B5EF4-FFF2-40B4-BE49-F238E27FC236}">
                <a16:creationId xmlns:a16="http://schemas.microsoft.com/office/drawing/2014/main" id="{2C57D447-18A8-E0F5-2326-EBBBB975E889}"/>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43" name="Rectangle 42">
            <a:extLst>
              <a:ext uri="{FF2B5EF4-FFF2-40B4-BE49-F238E27FC236}">
                <a16:creationId xmlns:a16="http://schemas.microsoft.com/office/drawing/2014/main" id="{331F566B-817E-77DA-89BE-6AF4E2D43B9B}"/>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44" name="Rectangle 43">
            <a:extLst>
              <a:ext uri="{FF2B5EF4-FFF2-40B4-BE49-F238E27FC236}">
                <a16:creationId xmlns:a16="http://schemas.microsoft.com/office/drawing/2014/main" id="{B7790782-3C97-96CE-979E-F489B2202F69}"/>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45" name="Rectangle 44">
            <a:extLst>
              <a:ext uri="{FF2B5EF4-FFF2-40B4-BE49-F238E27FC236}">
                <a16:creationId xmlns:a16="http://schemas.microsoft.com/office/drawing/2014/main" id="{006CC8EC-A9F0-8360-012D-041ADF64D2F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6" name="Rectangle 45">
            <a:extLst>
              <a:ext uri="{FF2B5EF4-FFF2-40B4-BE49-F238E27FC236}">
                <a16:creationId xmlns:a16="http://schemas.microsoft.com/office/drawing/2014/main" id="{7815D933-645D-3C6F-A9AC-6A55A0DF03B6}"/>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47" name="Rectangle 46">
            <a:extLst>
              <a:ext uri="{FF2B5EF4-FFF2-40B4-BE49-F238E27FC236}">
                <a16:creationId xmlns:a16="http://schemas.microsoft.com/office/drawing/2014/main" id="{EEF060D6-5101-F521-5832-6BB2A2DB32E9}"/>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9" name="Rectangle 48">
            <a:extLst>
              <a:ext uri="{FF2B5EF4-FFF2-40B4-BE49-F238E27FC236}">
                <a16:creationId xmlns:a16="http://schemas.microsoft.com/office/drawing/2014/main" id="{BE481D4C-4708-9CFD-1C78-EA3B9FF2DF23}"/>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9833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1FF0E962-DBA7-F2D3-1945-61D3D5BD89ED}"/>
              </a:ext>
            </a:extLst>
          </p:cNvPr>
          <p:cNvPicPr>
            <a:picLocks noChangeAspect="1"/>
          </p:cNvPicPr>
          <p:nvPr/>
        </p:nvPicPr>
        <p:blipFill>
          <a:blip r:embed="rId2"/>
          <a:stretch>
            <a:fillRect/>
          </a:stretch>
        </p:blipFill>
        <p:spPr>
          <a:xfrm>
            <a:off x="2720882" y="1754613"/>
            <a:ext cx="5376759" cy="3506400"/>
          </a:xfrm>
          <a:prstGeom prst="rect">
            <a:avLst/>
          </a:prstGeom>
        </p:spPr>
      </p:pic>
      <p:pic>
        <p:nvPicPr>
          <p:cNvPr id="29" name="Picture 28">
            <a:extLst>
              <a:ext uri="{FF2B5EF4-FFF2-40B4-BE49-F238E27FC236}">
                <a16:creationId xmlns:a16="http://schemas.microsoft.com/office/drawing/2014/main" id="{F3A7CA21-11C6-DB50-A35F-FE7F7553EE42}"/>
              </a:ext>
            </a:extLst>
          </p:cNvPr>
          <p:cNvPicPr>
            <a:picLocks noChangeAspect="1"/>
          </p:cNvPicPr>
          <p:nvPr/>
        </p:nvPicPr>
        <p:blipFill>
          <a:blip r:embed="rId2"/>
          <a:stretch>
            <a:fillRect/>
          </a:stretch>
        </p:blipFill>
        <p:spPr>
          <a:xfrm>
            <a:off x="2722070"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3381435"/>
            <a:ext cx="1006676" cy="27617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1548287"/>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39301" y="2524945"/>
            <a:ext cx="1924730"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patterns when making marks. Describe patterns.</a:t>
            </a:r>
          </a:p>
        </p:txBody>
      </p:sp>
      <p:sp>
        <p:nvSpPr>
          <p:cNvPr id="74" name="Rectangle 73">
            <a:extLst>
              <a:ext uri="{FF2B5EF4-FFF2-40B4-BE49-F238E27FC236}">
                <a16:creationId xmlns:a16="http://schemas.microsoft.com/office/drawing/2014/main" id="{41683762-E6B2-C2B4-22B3-C50AEED57FF6}"/>
              </a:ext>
            </a:extLst>
          </p:cNvPr>
          <p:cNvSpPr/>
          <p:nvPr/>
        </p:nvSpPr>
        <p:spPr>
          <a:xfrm>
            <a:off x="7265224" y="2032379"/>
            <a:ext cx="1841462"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pattern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7904438" y="2564035"/>
            <a:ext cx="206016" cy="10684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43B7CB8-7769-BEFC-3E8B-6263C598A15E}"/>
              </a:ext>
            </a:extLst>
          </p:cNvPr>
          <p:cNvSpPr txBox="1"/>
          <p:nvPr/>
        </p:nvSpPr>
        <p:spPr>
          <a:xfrm>
            <a:off x="4314791" y="1054636"/>
            <a:ext cx="1750450"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Patterns can be created with a series of repeated marks like dots and lines.</a:t>
            </a:r>
          </a:p>
        </p:txBody>
      </p:sp>
      <p:sp>
        <p:nvSpPr>
          <p:cNvPr id="20" name="TextBox 19">
            <a:extLst>
              <a:ext uri="{FF2B5EF4-FFF2-40B4-BE49-F238E27FC236}">
                <a16:creationId xmlns:a16="http://schemas.microsoft.com/office/drawing/2014/main" id="{3C7612FE-F334-971C-373F-41D3483DA15B}"/>
              </a:ext>
            </a:extLst>
          </p:cNvPr>
          <p:cNvSpPr txBox="1"/>
          <p:nvPr/>
        </p:nvSpPr>
        <p:spPr>
          <a:xfrm>
            <a:off x="4314791" y="5443267"/>
            <a:ext cx="1418924"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Identify patterns in the world around us.</a:t>
            </a:r>
          </a:p>
        </p:txBody>
      </p:sp>
      <p:cxnSp>
        <p:nvCxnSpPr>
          <p:cNvPr id="23" name="Straight Arrow Connector 22">
            <a:extLst>
              <a:ext uri="{FF2B5EF4-FFF2-40B4-BE49-F238E27FC236}">
                <a16:creationId xmlns:a16="http://schemas.microsoft.com/office/drawing/2014/main" id="{9383755D-352C-9E7A-43E6-DD9CFEB92CDB}"/>
              </a:ext>
            </a:extLst>
          </p:cNvPr>
          <p:cNvCxnSpPr>
            <a:cxnSpLocks/>
          </p:cNvCxnSpPr>
          <p:nvPr/>
        </p:nvCxnSpPr>
        <p:spPr>
          <a:xfrm flipH="1">
            <a:off x="5092117" y="1613793"/>
            <a:ext cx="321933" cy="15412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3022033-0AE4-31D9-A48C-923994883C56}"/>
              </a:ext>
            </a:extLst>
          </p:cNvPr>
          <p:cNvCxnSpPr>
            <a:cxnSpLocks/>
          </p:cNvCxnSpPr>
          <p:nvPr/>
        </p:nvCxnSpPr>
        <p:spPr>
          <a:xfrm flipV="1">
            <a:off x="4709075" y="4808853"/>
            <a:ext cx="243925" cy="5918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1CC43EDC-ED73-8D34-4B1E-7DDB8B76B5C3}"/>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5" name="Rectangle 34">
            <a:extLst>
              <a:ext uri="{FF2B5EF4-FFF2-40B4-BE49-F238E27FC236}">
                <a16:creationId xmlns:a16="http://schemas.microsoft.com/office/drawing/2014/main" id="{15DEC260-61D8-A57F-42C9-6721CFCB4EB9}"/>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36" name="Rectangle 35">
            <a:extLst>
              <a:ext uri="{FF2B5EF4-FFF2-40B4-BE49-F238E27FC236}">
                <a16:creationId xmlns:a16="http://schemas.microsoft.com/office/drawing/2014/main" id="{8C9D0592-BEE4-EE65-4191-171D6AFC7231}"/>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37" name="Rectangle 36">
            <a:extLst>
              <a:ext uri="{FF2B5EF4-FFF2-40B4-BE49-F238E27FC236}">
                <a16:creationId xmlns:a16="http://schemas.microsoft.com/office/drawing/2014/main" id="{E8F2217F-7B79-9B68-B0DB-72A676F226D2}"/>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38" name="Rectangle 37">
            <a:extLst>
              <a:ext uri="{FF2B5EF4-FFF2-40B4-BE49-F238E27FC236}">
                <a16:creationId xmlns:a16="http://schemas.microsoft.com/office/drawing/2014/main" id="{6E203832-E816-264E-337E-62F62BA6B36C}"/>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39" name="Rectangle 38">
            <a:extLst>
              <a:ext uri="{FF2B5EF4-FFF2-40B4-BE49-F238E27FC236}">
                <a16:creationId xmlns:a16="http://schemas.microsoft.com/office/drawing/2014/main" id="{204AB716-6669-4A18-4A33-33E908E8C2E8}"/>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0" name="Rectangle 39">
            <a:extLst>
              <a:ext uri="{FF2B5EF4-FFF2-40B4-BE49-F238E27FC236}">
                <a16:creationId xmlns:a16="http://schemas.microsoft.com/office/drawing/2014/main" id="{BF6A83F1-FEDE-2895-9951-462A42CB1CA6}"/>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41" name="Rectangle 40">
            <a:extLst>
              <a:ext uri="{FF2B5EF4-FFF2-40B4-BE49-F238E27FC236}">
                <a16:creationId xmlns:a16="http://schemas.microsoft.com/office/drawing/2014/main" id="{0C6A2495-63A7-7E0D-F309-D21504E59AEE}"/>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2" name="Rectangle 41">
            <a:extLst>
              <a:ext uri="{FF2B5EF4-FFF2-40B4-BE49-F238E27FC236}">
                <a16:creationId xmlns:a16="http://schemas.microsoft.com/office/drawing/2014/main" id="{44012C1F-0EE6-EC2D-D127-D06F9BB3C4E2}"/>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02409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48A2120-8D99-E6CD-804A-A3A37D35DB8C}"/>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pic>
        <p:nvPicPr>
          <p:cNvPr id="26" name="Picture 25">
            <a:extLst>
              <a:ext uri="{FF2B5EF4-FFF2-40B4-BE49-F238E27FC236}">
                <a16:creationId xmlns:a16="http://schemas.microsoft.com/office/drawing/2014/main" id="{47B74213-C5CB-109C-6D02-1E10021453F8}"/>
              </a:ext>
            </a:extLst>
          </p:cNvPr>
          <p:cNvPicPr>
            <a:picLocks noChangeAspect="1"/>
          </p:cNvPicPr>
          <p:nvPr/>
        </p:nvPicPr>
        <p:blipFill>
          <a:blip r:embed="rId2"/>
          <a:stretch>
            <a:fillRect/>
          </a:stretch>
        </p:blipFill>
        <p:spPr>
          <a:xfrm>
            <a:off x="2720882"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2"/>
            <a:ext cx="1006676" cy="184472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4710340" y="5593125"/>
            <a:ext cx="2537748"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Texture is how something feels. Artists can make art that tells us how something might feel, without us having to touch it.</a:t>
            </a:r>
          </a:p>
        </p:txBody>
      </p:sp>
      <p:sp>
        <p:nvSpPr>
          <p:cNvPr id="74" name="Rectangle 73">
            <a:extLst>
              <a:ext uri="{FF2B5EF4-FFF2-40B4-BE49-F238E27FC236}">
                <a16:creationId xmlns:a16="http://schemas.microsoft.com/office/drawing/2014/main" id="{41683762-E6B2-C2B4-22B3-C50AEED57FF6}"/>
              </a:ext>
            </a:extLst>
          </p:cNvPr>
          <p:cNvSpPr/>
          <p:nvPr/>
        </p:nvSpPr>
        <p:spPr>
          <a:xfrm>
            <a:off x="7585373" y="2109323"/>
            <a:ext cx="1789594"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texture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7088697" y="2401453"/>
            <a:ext cx="496676" cy="3072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E2D7AA0-F28D-FF8E-11A4-231BAA062B65}"/>
              </a:ext>
            </a:extLst>
          </p:cNvPr>
          <p:cNvSpPr txBox="1"/>
          <p:nvPr/>
        </p:nvSpPr>
        <p:spPr>
          <a:xfrm>
            <a:off x="1710776" y="2384015"/>
            <a:ext cx="169046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Describe how materials feel using words like rough and smooth.</a:t>
            </a:r>
          </a:p>
        </p:txBody>
      </p:sp>
      <p:cxnSp>
        <p:nvCxnSpPr>
          <p:cNvPr id="20" name="Straight Arrow Connector 19">
            <a:extLst>
              <a:ext uri="{FF2B5EF4-FFF2-40B4-BE49-F238E27FC236}">
                <a16:creationId xmlns:a16="http://schemas.microsoft.com/office/drawing/2014/main" id="{7A9D7001-78BF-5FD2-763D-DB7E8E93115F}"/>
              </a:ext>
            </a:extLst>
          </p:cNvPr>
          <p:cNvCxnSpPr>
            <a:cxnSpLocks/>
          </p:cNvCxnSpPr>
          <p:nvPr/>
        </p:nvCxnSpPr>
        <p:spPr>
          <a:xfrm flipV="1">
            <a:off x="4953000" y="4916853"/>
            <a:ext cx="0" cy="630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2E02E2E-D3D5-82D2-B046-8A2EC84AD9AD}"/>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30" name="Rectangle 29">
            <a:extLst>
              <a:ext uri="{FF2B5EF4-FFF2-40B4-BE49-F238E27FC236}">
                <a16:creationId xmlns:a16="http://schemas.microsoft.com/office/drawing/2014/main" id="{C6AB9D5F-8B01-15EB-7086-AE5163104766}"/>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32" name="Rectangle 31">
            <a:extLst>
              <a:ext uri="{FF2B5EF4-FFF2-40B4-BE49-F238E27FC236}">
                <a16:creationId xmlns:a16="http://schemas.microsoft.com/office/drawing/2014/main" id="{A361BFA0-D5B0-7DC8-B06E-FB282B7F573B}"/>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34" name="Rectangle 33">
            <a:extLst>
              <a:ext uri="{FF2B5EF4-FFF2-40B4-BE49-F238E27FC236}">
                <a16:creationId xmlns:a16="http://schemas.microsoft.com/office/drawing/2014/main" id="{D834CE04-0FEC-7C4A-4E00-000760190F2C}"/>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35" name="Rectangle 34">
            <a:extLst>
              <a:ext uri="{FF2B5EF4-FFF2-40B4-BE49-F238E27FC236}">
                <a16:creationId xmlns:a16="http://schemas.microsoft.com/office/drawing/2014/main" id="{A9BB8E3F-40C0-F4A5-6F61-CF0DF06B526B}"/>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36" name="Rectangle 35">
            <a:extLst>
              <a:ext uri="{FF2B5EF4-FFF2-40B4-BE49-F238E27FC236}">
                <a16:creationId xmlns:a16="http://schemas.microsoft.com/office/drawing/2014/main" id="{3160385E-68D1-8B79-8939-6C3C717AD0A8}"/>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37" name="Rectangle 36">
            <a:extLst>
              <a:ext uri="{FF2B5EF4-FFF2-40B4-BE49-F238E27FC236}">
                <a16:creationId xmlns:a16="http://schemas.microsoft.com/office/drawing/2014/main" id="{6906D9C7-7279-9B9E-2D5D-853CE9F00A33}"/>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38" name="Rectangle 37">
            <a:extLst>
              <a:ext uri="{FF2B5EF4-FFF2-40B4-BE49-F238E27FC236}">
                <a16:creationId xmlns:a16="http://schemas.microsoft.com/office/drawing/2014/main" id="{D18CFC88-8D05-FE63-8CAD-B911CEBD8942}"/>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378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ACE6757C-FC10-B6BA-5956-CD5DD9BC1651}"/>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pic>
        <p:nvPicPr>
          <p:cNvPr id="61" name="Picture 60">
            <a:extLst>
              <a:ext uri="{FF2B5EF4-FFF2-40B4-BE49-F238E27FC236}">
                <a16:creationId xmlns:a16="http://schemas.microsoft.com/office/drawing/2014/main" id="{DA6B48BA-AAAF-7279-2176-96C4231F61C7}"/>
              </a:ext>
            </a:extLst>
          </p:cNvPr>
          <p:cNvPicPr>
            <a:picLocks noChangeAspect="1"/>
          </p:cNvPicPr>
          <p:nvPr/>
        </p:nvPicPr>
        <p:blipFill>
          <a:blip r:embed="rId2"/>
          <a:stretch>
            <a:fillRect/>
          </a:stretch>
        </p:blipFill>
        <p:spPr>
          <a:xfrm>
            <a:off x="2720882" y="175367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14" name="Rectangle 13">
            <a:extLst>
              <a:ext uri="{FF2B5EF4-FFF2-40B4-BE49-F238E27FC236}">
                <a16:creationId xmlns:a16="http://schemas.microsoft.com/office/drawing/2014/main" id="{3CDF4801-71F3-D07B-E768-982DA846C4EE}"/>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5" name="Rectangle 14">
            <a:extLst>
              <a:ext uri="{FF2B5EF4-FFF2-40B4-BE49-F238E27FC236}">
                <a16:creationId xmlns:a16="http://schemas.microsoft.com/office/drawing/2014/main" id="{122F3E3A-BFBB-E79A-CA9E-9802A5AD6051}"/>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6" name="Rectangle 15">
            <a:extLst>
              <a:ext uri="{FF2B5EF4-FFF2-40B4-BE49-F238E27FC236}">
                <a16:creationId xmlns:a16="http://schemas.microsoft.com/office/drawing/2014/main" id="{ED95A8E8-A747-67D3-9DB5-846F30C86146}"/>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7" name="Rectangle 16">
            <a:extLst>
              <a:ext uri="{FF2B5EF4-FFF2-40B4-BE49-F238E27FC236}">
                <a16:creationId xmlns:a16="http://schemas.microsoft.com/office/drawing/2014/main" id="{85C85131-4C14-8931-3A99-E7F89EEE4A4A}"/>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8" name="Rectangle 17">
            <a:extLst>
              <a:ext uri="{FF2B5EF4-FFF2-40B4-BE49-F238E27FC236}">
                <a16:creationId xmlns:a16="http://schemas.microsoft.com/office/drawing/2014/main" id="{A614B044-E6F0-7705-E064-3C4879101995}"/>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19" name="Rectangle 18">
            <a:extLst>
              <a:ext uri="{FF2B5EF4-FFF2-40B4-BE49-F238E27FC236}">
                <a16:creationId xmlns:a16="http://schemas.microsoft.com/office/drawing/2014/main" id="{7C6D44E7-ABCA-B19F-77EE-1BA19076AF8B}"/>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2" name="Rectangle 21">
            <a:extLst>
              <a:ext uri="{FF2B5EF4-FFF2-40B4-BE49-F238E27FC236}">
                <a16:creationId xmlns:a16="http://schemas.microsoft.com/office/drawing/2014/main" id="{ED899765-DDE1-B28A-AAE2-C5DAC701929D}"/>
              </a:ext>
            </a:extLst>
          </p:cNvPr>
          <p:cNvSpPr/>
          <p:nvPr/>
        </p:nvSpPr>
        <p:spPr>
          <a:xfrm>
            <a:off x="394283" y="4497712"/>
            <a:ext cx="1006676" cy="164570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653032" y="2786194"/>
            <a:ext cx="224392" cy="36882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19795" y="2005869"/>
            <a:ext cx="1924730" cy="938719"/>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mark-making tools with a palmer grasp or digital pronate grasp.</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mark-making tools with a static tripod grip.</a:t>
            </a:r>
          </a:p>
        </p:txBody>
      </p:sp>
      <p:sp>
        <p:nvSpPr>
          <p:cNvPr id="74" name="Rectangle 73">
            <a:extLst>
              <a:ext uri="{FF2B5EF4-FFF2-40B4-BE49-F238E27FC236}">
                <a16:creationId xmlns:a16="http://schemas.microsoft.com/office/drawing/2014/main" id="{41683762-E6B2-C2B4-22B3-C50AEED57FF6}"/>
              </a:ext>
            </a:extLst>
          </p:cNvPr>
          <p:cNvSpPr/>
          <p:nvPr/>
        </p:nvSpPr>
        <p:spPr>
          <a:xfrm>
            <a:off x="7055140" y="5573488"/>
            <a:ext cx="2247503" cy="707886"/>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Mark making tools are used in every unit. Examples have been included to show the range of mark-making tools that are used EYFS-KS2.</a:t>
            </a:r>
          </a:p>
        </p:txBody>
      </p:sp>
      <p:sp>
        <p:nvSpPr>
          <p:cNvPr id="4" name="Rectangle 3">
            <a:extLst>
              <a:ext uri="{FF2B5EF4-FFF2-40B4-BE49-F238E27FC236}">
                <a16:creationId xmlns:a16="http://schemas.microsoft.com/office/drawing/2014/main" id="{F9674B3D-85D9-A322-AC5B-F48B82EB604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20" name="TextBox 19">
            <a:extLst>
              <a:ext uri="{FF2B5EF4-FFF2-40B4-BE49-F238E27FC236}">
                <a16:creationId xmlns:a16="http://schemas.microsoft.com/office/drawing/2014/main" id="{21035583-80A3-D9B7-9B68-7D8DC525004A}"/>
              </a:ext>
            </a:extLst>
          </p:cNvPr>
          <p:cNvSpPr txBox="1"/>
          <p:nvPr/>
        </p:nvSpPr>
        <p:spPr>
          <a:xfrm>
            <a:off x="2363371" y="5596631"/>
            <a:ext cx="1776354"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mark-making tools with a dynamic tripod grip.</a:t>
            </a:r>
          </a:p>
        </p:txBody>
      </p:sp>
      <p:cxnSp>
        <p:nvCxnSpPr>
          <p:cNvPr id="24" name="Straight Arrow Connector 23">
            <a:extLst>
              <a:ext uri="{FF2B5EF4-FFF2-40B4-BE49-F238E27FC236}">
                <a16:creationId xmlns:a16="http://schemas.microsoft.com/office/drawing/2014/main" id="{60B456EB-402C-832D-CEFC-8CA0B1D3C430}"/>
              </a:ext>
            </a:extLst>
          </p:cNvPr>
          <p:cNvCxnSpPr>
            <a:cxnSpLocks/>
            <a:stCxn id="20" idx="0"/>
          </p:cNvCxnSpPr>
          <p:nvPr/>
        </p:nvCxnSpPr>
        <p:spPr>
          <a:xfrm flipV="1">
            <a:off x="3251548" y="4258134"/>
            <a:ext cx="662201" cy="13384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98B9BC9-DD9C-1FD3-01D3-640CA043A5C5}"/>
              </a:ext>
            </a:extLst>
          </p:cNvPr>
          <p:cNvSpPr txBox="1"/>
          <p:nvPr/>
        </p:nvSpPr>
        <p:spPr>
          <a:xfrm>
            <a:off x="3221371" y="1269507"/>
            <a:ext cx="1208015"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pencils and paintbrushes.</a:t>
            </a:r>
          </a:p>
        </p:txBody>
      </p:sp>
      <p:sp>
        <p:nvSpPr>
          <p:cNvPr id="28" name="TextBox 27">
            <a:extLst>
              <a:ext uri="{FF2B5EF4-FFF2-40B4-BE49-F238E27FC236}">
                <a16:creationId xmlns:a16="http://schemas.microsoft.com/office/drawing/2014/main" id="{6836E8A8-C012-E37F-615A-C76261FA16B7}"/>
              </a:ext>
            </a:extLst>
          </p:cNvPr>
          <p:cNvSpPr txBox="1"/>
          <p:nvPr/>
        </p:nvSpPr>
        <p:spPr>
          <a:xfrm>
            <a:off x="4283120" y="5589416"/>
            <a:ext cx="1481218"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using crayons on their side to create rubbings.</a:t>
            </a:r>
          </a:p>
        </p:txBody>
      </p:sp>
      <p:cxnSp>
        <p:nvCxnSpPr>
          <p:cNvPr id="30" name="Straight Arrow Connector 29">
            <a:extLst>
              <a:ext uri="{FF2B5EF4-FFF2-40B4-BE49-F238E27FC236}">
                <a16:creationId xmlns:a16="http://schemas.microsoft.com/office/drawing/2014/main" id="{EAE5C9C1-CFED-CCD2-19A7-1CEC77BA4D7D}"/>
              </a:ext>
            </a:extLst>
          </p:cNvPr>
          <p:cNvCxnSpPr>
            <a:cxnSpLocks/>
          </p:cNvCxnSpPr>
          <p:nvPr/>
        </p:nvCxnSpPr>
        <p:spPr>
          <a:xfrm flipV="1">
            <a:off x="4726940" y="4865885"/>
            <a:ext cx="226060" cy="7307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919FC6D-8B7F-68DC-1B8E-A1B53F1AEF17}"/>
              </a:ext>
            </a:extLst>
          </p:cNvPr>
          <p:cNvCxnSpPr>
            <a:cxnSpLocks/>
          </p:cNvCxnSpPr>
          <p:nvPr/>
        </p:nvCxnSpPr>
        <p:spPr>
          <a:xfrm>
            <a:off x="4053819" y="1669617"/>
            <a:ext cx="673121" cy="10568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13F57CC-7B36-A91C-84C5-9467E2F42487}"/>
              </a:ext>
            </a:extLst>
          </p:cNvPr>
          <p:cNvSpPr txBox="1"/>
          <p:nvPr/>
        </p:nvSpPr>
        <p:spPr>
          <a:xfrm>
            <a:off x="4726940" y="1417861"/>
            <a:ext cx="1111589"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pens and pencils.</a:t>
            </a:r>
          </a:p>
        </p:txBody>
      </p:sp>
      <p:cxnSp>
        <p:nvCxnSpPr>
          <p:cNvPr id="40" name="Straight Arrow Connector 39">
            <a:extLst>
              <a:ext uri="{FF2B5EF4-FFF2-40B4-BE49-F238E27FC236}">
                <a16:creationId xmlns:a16="http://schemas.microsoft.com/office/drawing/2014/main" id="{90B9C7DE-7057-ECC2-EC0A-473F561F758B}"/>
              </a:ext>
            </a:extLst>
          </p:cNvPr>
          <p:cNvCxnSpPr>
            <a:cxnSpLocks/>
            <a:stCxn id="38" idx="2"/>
          </p:cNvCxnSpPr>
          <p:nvPr/>
        </p:nvCxnSpPr>
        <p:spPr>
          <a:xfrm flipH="1">
            <a:off x="4970995" y="1817971"/>
            <a:ext cx="311740" cy="13370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B9814A-D0EA-3BAF-5F06-BE6530E9360D}"/>
              </a:ext>
            </a:extLst>
          </p:cNvPr>
          <p:cNvSpPr txBox="1"/>
          <p:nvPr/>
        </p:nvSpPr>
        <p:spPr>
          <a:xfrm>
            <a:off x="5723351" y="1258594"/>
            <a:ext cx="1524737"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wax crayons.</a:t>
            </a:r>
          </a:p>
        </p:txBody>
      </p:sp>
      <p:cxnSp>
        <p:nvCxnSpPr>
          <p:cNvPr id="45" name="Straight Arrow Connector 44">
            <a:extLst>
              <a:ext uri="{FF2B5EF4-FFF2-40B4-BE49-F238E27FC236}">
                <a16:creationId xmlns:a16="http://schemas.microsoft.com/office/drawing/2014/main" id="{EC6A56E1-E780-9ABD-6DEC-38A50643D606}"/>
              </a:ext>
            </a:extLst>
          </p:cNvPr>
          <p:cNvCxnSpPr>
            <a:cxnSpLocks/>
          </p:cNvCxnSpPr>
          <p:nvPr/>
        </p:nvCxnSpPr>
        <p:spPr>
          <a:xfrm flipH="1">
            <a:off x="5038680" y="1504815"/>
            <a:ext cx="1012808" cy="212762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6CE05FA-CDD6-35E6-6669-A8E7C2B816EA}"/>
              </a:ext>
            </a:extLst>
          </p:cNvPr>
          <p:cNvSpPr txBox="1"/>
          <p:nvPr/>
        </p:nvSpPr>
        <p:spPr>
          <a:xfrm>
            <a:off x="5740038" y="5573488"/>
            <a:ext cx="1003653"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chalk pastels.</a:t>
            </a:r>
          </a:p>
        </p:txBody>
      </p:sp>
      <p:cxnSp>
        <p:nvCxnSpPr>
          <p:cNvPr id="50" name="Straight Arrow Connector 49">
            <a:extLst>
              <a:ext uri="{FF2B5EF4-FFF2-40B4-BE49-F238E27FC236}">
                <a16:creationId xmlns:a16="http://schemas.microsoft.com/office/drawing/2014/main" id="{00BB960A-435A-8DED-C8DA-E705B230CAF8}"/>
              </a:ext>
            </a:extLst>
          </p:cNvPr>
          <p:cNvCxnSpPr>
            <a:cxnSpLocks/>
          </p:cNvCxnSpPr>
          <p:nvPr/>
        </p:nvCxnSpPr>
        <p:spPr>
          <a:xfrm flipH="1" flipV="1">
            <a:off x="5931017" y="3875714"/>
            <a:ext cx="120471" cy="16977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8D86D46-1489-0AC0-095C-064EFF57AA9F}"/>
              </a:ext>
            </a:extLst>
          </p:cNvPr>
          <p:cNvSpPr txBox="1"/>
          <p:nvPr/>
        </p:nvSpPr>
        <p:spPr>
          <a:xfrm>
            <a:off x="7376306" y="2684943"/>
            <a:ext cx="1111589"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Focus on pens.</a:t>
            </a:r>
          </a:p>
        </p:txBody>
      </p:sp>
      <p:cxnSp>
        <p:nvCxnSpPr>
          <p:cNvPr id="63" name="Straight Arrow Connector 62">
            <a:extLst>
              <a:ext uri="{FF2B5EF4-FFF2-40B4-BE49-F238E27FC236}">
                <a16:creationId xmlns:a16="http://schemas.microsoft.com/office/drawing/2014/main" id="{4D8949CF-0B48-D4CF-122C-4A8E748A6B34}"/>
              </a:ext>
            </a:extLst>
          </p:cNvPr>
          <p:cNvCxnSpPr>
            <a:cxnSpLocks/>
            <a:stCxn id="62" idx="1"/>
          </p:cNvCxnSpPr>
          <p:nvPr/>
        </p:nvCxnSpPr>
        <p:spPr>
          <a:xfrm flipH="1">
            <a:off x="5191080" y="2808054"/>
            <a:ext cx="2185226" cy="9767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137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a:extLst>
              <a:ext uri="{FF2B5EF4-FFF2-40B4-BE49-F238E27FC236}">
                <a16:creationId xmlns:a16="http://schemas.microsoft.com/office/drawing/2014/main" id="{B525376E-0033-3BAB-152D-B8A04757F278}"/>
              </a:ext>
            </a:extLst>
          </p:cNvPr>
          <p:cNvPicPr>
            <a:picLocks noChangeAspect="1"/>
          </p:cNvPicPr>
          <p:nvPr/>
        </p:nvPicPr>
        <p:blipFill>
          <a:blip r:embed="rId2"/>
          <a:stretch>
            <a:fillRect/>
          </a:stretch>
        </p:blipFill>
        <p:spPr>
          <a:xfrm>
            <a:off x="2722069" y="1756403"/>
            <a:ext cx="5376759" cy="3506400"/>
          </a:xfrm>
          <a:prstGeom prst="rect">
            <a:avLst/>
          </a:prstGeom>
        </p:spPr>
      </p:pic>
      <p:pic>
        <p:nvPicPr>
          <p:cNvPr id="72" name="Picture 71">
            <a:extLst>
              <a:ext uri="{FF2B5EF4-FFF2-40B4-BE49-F238E27FC236}">
                <a16:creationId xmlns:a16="http://schemas.microsoft.com/office/drawing/2014/main" id="{793F5546-9730-CB74-A49C-1135985D675A}"/>
              </a:ext>
            </a:extLst>
          </p:cNvPr>
          <p:cNvPicPr>
            <a:picLocks noChangeAspect="1"/>
          </p:cNvPicPr>
          <p:nvPr/>
        </p:nvPicPr>
        <p:blipFill>
          <a:blip r:embed="rId2"/>
          <a:stretch>
            <a:fillRect/>
          </a:stretch>
        </p:blipFill>
        <p:spPr>
          <a:xfrm>
            <a:off x="2722070" y="1756685"/>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a:off x="3103927" y="2888559"/>
            <a:ext cx="125834" cy="2664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5418437" y="-521952"/>
            <a:ext cx="235995" cy="4093933"/>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348309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126178" y="2205924"/>
            <a:ext cx="1363290"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Explore mark making with paints with increasing confidence and skill.</a:t>
            </a:r>
          </a:p>
        </p:txBody>
      </p:sp>
      <p:sp>
        <p:nvSpPr>
          <p:cNvPr id="74" name="Rectangle 73">
            <a:extLst>
              <a:ext uri="{FF2B5EF4-FFF2-40B4-BE49-F238E27FC236}">
                <a16:creationId xmlns:a16="http://schemas.microsoft.com/office/drawing/2014/main" id="{41683762-E6B2-C2B4-22B3-C50AEED57FF6}"/>
              </a:ext>
            </a:extLst>
          </p:cNvPr>
          <p:cNvSpPr/>
          <p:nvPr/>
        </p:nvSpPr>
        <p:spPr>
          <a:xfrm>
            <a:off x="7412652" y="1786900"/>
            <a:ext cx="2006634"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painting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V="1">
            <a:off x="8555437" y="215572"/>
            <a:ext cx="151002" cy="477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0AB97A0-04DA-79B8-4B93-19D2A93DD4FA}"/>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20" name="Rectangle 19">
            <a:extLst>
              <a:ext uri="{FF2B5EF4-FFF2-40B4-BE49-F238E27FC236}">
                <a16:creationId xmlns:a16="http://schemas.microsoft.com/office/drawing/2014/main" id="{83D2DD06-4182-D5CF-28C4-60542D4735B7}"/>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21" name="Rectangle 20">
            <a:extLst>
              <a:ext uri="{FF2B5EF4-FFF2-40B4-BE49-F238E27FC236}">
                <a16:creationId xmlns:a16="http://schemas.microsoft.com/office/drawing/2014/main" id="{D6D18F5C-3E83-CD25-E2C2-52A6D8B13A04}"/>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23" name="Rectangle 22">
            <a:extLst>
              <a:ext uri="{FF2B5EF4-FFF2-40B4-BE49-F238E27FC236}">
                <a16:creationId xmlns:a16="http://schemas.microsoft.com/office/drawing/2014/main" id="{D19D43B4-BAC3-C161-31E6-3D9188F409ED}"/>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24" name="Rectangle 23">
            <a:extLst>
              <a:ext uri="{FF2B5EF4-FFF2-40B4-BE49-F238E27FC236}">
                <a16:creationId xmlns:a16="http://schemas.microsoft.com/office/drawing/2014/main" id="{5068CF89-ABCA-AB3E-DE0E-3C69B0D90DA9}"/>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25" name="Rectangle 24">
            <a:extLst>
              <a:ext uri="{FF2B5EF4-FFF2-40B4-BE49-F238E27FC236}">
                <a16:creationId xmlns:a16="http://schemas.microsoft.com/office/drawing/2014/main" id="{6B892ADD-7A5A-523B-6A46-0A6F359ECEF1}"/>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6" name="Rectangle 25">
            <a:extLst>
              <a:ext uri="{FF2B5EF4-FFF2-40B4-BE49-F238E27FC236}">
                <a16:creationId xmlns:a16="http://schemas.microsoft.com/office/drawing/2014/main" id="{2747A1EC-C824-0873-7B74-6EFFE769C776}"/>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7" name="Rectangle 26">
            <a:extLst>
              <a:ext uri="{FF2B5EF4-FFF2-40B4-BE49-F238E27FC236}">
                <a16:creationId xmlns:a16="http://schemas.microsoft.com/office/drawing/2014/main" id="{A306661E-A4D2-0DBA-A2ED-43B5E6848AB4}"/>
              </a:ext>
            </a:extLst>
          </p:cNvPr>
          <p:cNvSpPr/>
          <p:nvPr/>
        </p:nvSpPr>
        <p:spPr>
          <a:xfrm>
            <a:off x="394283" y="4808852"/>
            <a:ext cx="1006676" cy="1334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F4E47AD6-774B-5973-5BA8-A5C05C659422}"/>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29" name="Rectangle 28">
            <a:extLst>
              <a:ext uri="{FF2B5EF4-FFF2-40B4-BE49-F238E27FC236}">
                <a16:creationId xmlns:a16="http://schemas.microsoft.com/office/drawing/2014/main" id="{8260F060-7D5F-3413-A094-126E207B6951}"/>
              </a:ext>
            </a:extLst>
          </p:cNvPr>
          <p:cNvSpPr/>
          <p:nvPr/>
        </p:nvSpPr>
        <p:spPr>
          <a:xfrm>
            <a:off x="411059" y="3748406"/>
            <a:ext cx="1006676" cy="77201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a:extLst>
              <a:ext uri="{FF2B5EF4-FFF2-40B4-BE49-F238E27FC236}">
                <a16:creationId xmlns:a16="http://schemas.microsoft.com/office/drawing/2014/main" id="{3A83E1DE-E0DD-243E-5954-78E51FAAC2C4}"/>
              </a:ext>
            </a:extLst>
          </p:cNvPr>
          <p:cNvCxnSpPr>
            <a:cxnSpLocks/>
          </p:cNvCxnSpPr>
          <p:nvPr/>
        </p:nvCxnSpPr>
        <p:spPr>
          <a:xfrm>
            <a:off x="3229761" y="2893595"/>
            <a:ext cx="777244" cy="12002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E87D16F-CDA2-8C0F-FF2C-5A59B8F0C6AF}"/>
              </a:ext>
            </a:extLst>
          </p:cNvPr>
          <p:cNvSpPr txBox="1"/>
          <p:nvPr/>
        </p:nvSpPr>
        <p:spPr>
          <a:xfrm>
            <a:off x="3556581" y="1048051"/>
            <a:ext cx="136329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wax resist technique with watercolour paints.</a:t>
            </a:r>
          </a:p>
        </p:txBody>
      </p:sp>
      <p:sp>
        <p:nvSpPr>
          <p:cNvPr id="41" name="TextBox 40">
            <a:extLst>
              <a:ext uri="{FF2B5EF4-FFF2-40B4-BE49-F238E27FC236}">
                <a16:creationId xmlns:a16="http://schemas.microsoft.com/office/drawing/2014/main" id="{4D189951-870E-4BAD-6365-2FCBF26F4378}"/>
              </a:ext>
            </a:extLst>
          </p:cNvPr>
          <p:cNvSpPr txBox="1"/>
          <p:nvPr/>
        </p:nvSpPr>
        <p:spPr>
          <a:xfrm>
            <a:off x="4791159" y="1048051"/>
            <a:ext cx="1668117"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Mix colours using watercolour paints on the page (not in a palette).</a:t>
            </a:r>
          </a:p>
        </p:txBody>
      </p:sp>
      <p:sp>
        <p:nvSpPr>
          <p:cNvPr id="42" name="TextBox 41">
            <a:extLst>
              <a:ext uri="{FF2B5EF4-FFF2-40B4-BE49-F238E27FC236}">
                <a16:creationId xmlns:a16="http://schemas.microsoft.com/office/drawing/2014/main" id="{6B2981FE-C1A6-2E22-7457-AD8C5F11AAF4}"/>
              </a:ext>
            </a:extLst>
          </p:cNvPr>
          <p:cNvSpPr txBox="1"/>
          <p:nvPr/>
        </p:nvSpPr>
        <p:spPr>
          <a:xfrm>
            <a:off x="6393483" y="1048051"/>
            <a:ext cx="1300372"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a flat wash brushstroke with watercolour paint.</a:t>
            </a:r>
          </a:p>
        </p:txBody>
      </p:sp>
      <p:cxnSp>
        <p:nvCxnSpPr>
          <p:cNvPr id="43" name="Straight Arrow Connector 42">
            <a:extLst>
              <a:ext uri="{FF2B5EF4-FFF2-40B4-BE49-F238E27FC236}">
                <a16:creationId xmlns:a16="http://schemas.microsoft.com/office/drawing/2014/main" id="{48498AB1-FD3B-FD7B-C5F5-8034D8B0D3CD}"/>
              </a:ext>
            </a:extLst>
          </p:cNvPr>
          <p:cNvCxnSpPr>
            <a:cxnSpLocks/>
            <a:stCxn id="48" idx="2"/>
          </p:cNvCxnSpPr>
          <p:nvPr/>
        </p:nvCxnSpPr>
        <p:spPr>
          <a:xfrm flipH="1">
            <a:off x="5151345" y="1643012"/>
            <a:ext cx="385089" cy="19894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02145A10-80DE-E5D7-9AD7-BA04850001E0}"/>
              </a:ext>
            </a:extLst>
          </p:cNvPr>
          <p:cNvSpPr txBox="1"/>
          <p:nvPr/>
        </p:nvSpPr>
        <p:spPr>
          <a:xfrm>
            <a:off x="2807823" y="5354413"/>
            <a:ext cx="1616057"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Mix colours using poster paints in a palette.</a:t>
            </a:r>
          </a:p>
        </p:txBody>
      </p:sp>
      <p:cxnSp>
        <p:nvCxnSpPr>
          <p:cNvPr id="51" name="Straight Arrow Connector 50">
            <a:extLst>
              <a:ext uri="{FF2B5EF4-FFF2-40B4-BE49-F238E27FC236}">
                <a16:creationId xmlns:a16="http://schemas.microsoft.com/office/drawing/2014/main" id="{6D653A0B-9A34-BF9D-57F8-B8FCAB3987DE}"/>
              </a:ext>
            </a:extLst>
          </p:cNvPr>
          <p:cNvCxnSpPr>
            <a:cxnSpLocks/>
          </p:cNvCxnSpPr>
          <p:nvPr/>
        </p:nvCxnSpPr>
        <p:spPr>
          <a:xfrm flipV="1">
            <a:off x="4353886" y="4999517"/>
            <a:ext cx="825032" cy="4167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78C5FB5C-473E-566C-716E-28E18FB7D207}"/>
              </a:ext>
            </a:extLst>
          </p:cNvPr>
          <p:cNvSpPr txBox="1"/>
          <p:nvPr/>
        </p:nvSpPr>
        <p:spPr>
          <a:xfrm>
            <a:off x="4612217" y="5416244"/>
            <a:ext cx="5006910" cy="1092607"/>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stippling, tapered and dry brushstrokes with watercolour paint.</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wet on wet and 'less to more see through' [opaque to translucent] techniques.</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different amounts of water to create stronger [more opaque] and weaker [more translucent] colours.</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Different paintbrushes are suited to different brush strokes and techniques.</a:t>
            </a:r>
          </a:p>
        </p:txBody>
      </p:sp>
      <p:cxnSp>
        <p:nvCxnSpPr>
          <p:cNvPr id="58" name="Straight Arrow Connector 57">
            <a:extLst>
              <a:ext uri="{FF2B5EF4-FFF2-40B4-BE49-F238E27FC236}">
                <a16:creationId xmlns:a16="http://schemas.microsoft.com/office/drawing/2014/main" id="{B3A496A4-A3F4-8BBA-6930-23B12A8141CD}"/>
              </a:ext>
            </a:extLst>
          </p:cNvPr>
          <p:cNvCxnSpPr>
            <a:cxnSpLocks/>
          </p:cNvCxnSpPr>
          <p:nvPr/>
        </p:nvCxnSpPr>
        <p:spPr>
          <a:xfrm flipH="1" flipV="1">
            <a:off x="5889544" y="4829519"/>
            <a:ext cx="101624" cy="62146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6E12468F-34F4-1C77-580C-FBED062D9A08}"/>
              </a:ext>
            </a:extLst>
          </p:cNvPr>
          <p:cNvSpPr txBox="1"/>
          <p:nvPr/>
        </p:nvSpPr>
        <p:spPr>
          <a:xfrm>
            <a:off x="7196664" y="2469986"/>
            <a:ext cx="1737611"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Mix colours using acrylics paints in a palette.</a:t>
            </a:r>
          </a:p>
        </p:txBody>
      </p:sp>
      <p:cxnSp>
        <p:nvCxnSpPr>
          <p:cNvPr id="63" name="Straight Arrow Connector 62">
            <a:extLst>
              <a:ext uri="{FF2B5EF4-FFF2-40B4-BE49-F238E27FC236}">
                <a16:creationId xmlns:a16="http://schemas.microsoft.com/office/drawing/2014/main" id="{D5F89D9D-A9D0-51E1-78CD-A30F8423AAC9}"/>
              </a:ext>
            </a:extLst>
          </p:cNvPr>
          <p:cNvCxnSpPr>
            <a:cxnSpLocks/>
          </p:cNvCxnSpPr>
          <p:nvPr/>
        </p:nvCxnSpPr>
        <p:spPr>
          <a:xfrm flipH="1">
            <a:off x="6120273" y="2615677"/>
            <a:ext cx="1127203" cy="5393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8E7C5772-6549-5A04-95B6-1CC9E6A1A116}"/>
              </a:ext>
            </a:extLst>
          </p:cNvPr>
          <p:cNvSpPr txBox="1"/>
          <p:nvPr/>
        </p:nvSpPr>
        <p:spPr>
          <a:xfrm>
            <a:off x="2066803" y="1048051"/>
            <a:ext cx="1363290"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poster paints.</a:t>
            </a:r>
          </a:p>
        </p:txBody>
      </p:sp>
      <p:cxnSp>
        <p:nvCxnSpPr>
          <p:cNvPr id="67" name="Straight Arrow Connector 66">
            <a:extLst>
              <a:ext uri="{FF2B5EF4-FFF2-40B4-BE49-F238E27FC236}">
                <a16:creationId xmlns:a16="http://schemas.microsoft.com/office/drawing/2014/main" id="{829E73C5-9757-3190-1E47-966D9BBF596D}"/>
              </a:ext>
            </a:extLst>
          </p:cNvPr>
          <p:cNvCxnSpPr>
            <a:cxnSpLocks/>
            <a:stCxn id="66" idx="2"/>
          </p:cNvCxnSpPr>
          <p:nvPr/>
        </p:nvCxnSpPr>
        <p:spPr>
          <a:xfrm>
            <a:off x="2748448" y="1294272"/>
            <a:ext cx="2006209" cy="14425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69CB08C3-FDBF-BC2B-2989-58EE4CC6FFB4}"/>
              </a:ext>
            </a:extLst>
          </p:cNvPr>
          <p:cNvCxnSpPr>
            <a:cxnSpLocks/>
            <a:stCxn id="74" idx="1"/>
          </p:cNvCxnSpPr>
          <p:nvPr/>
        </p:nvCxnSpPr>
        <p:spPr>
          <a:xfrm flipH="1">
            <a:off x="6962862" y="2063899"/>
            <a:ext cx="449790" cy="153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38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325FEDC5-EA37-5E0C-30AC-DD789062DEC0}"/>
              </a:ext>
            </a:extLst>
          </p:cNvPr>
          <p:cNvPicPr>
            <a:picLocks noChangeAspect="1"/>
          </p:cNvPicPr>
          <p:nvPr/>
        </p:nvPicPr>
        <p:blipFill>
          <a:blip r:embed="rId2"/>
          <a:stretch>
            <a:fillRect/>
          </a:stretch>
        </p:blipFill>
        <p:spPr>
          <a:xfrm>
            <a:off x="2717281" y="1755549"/>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082212" y="2848171"/>
            <a:ext cx="0" cy="306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319474" y="2508273"/>
            <a:ext cx="1338123"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marks to draw familiar things.</a:t>
            </a:r>
          </a:p>
        </p:txBody>
      </p:sp>
      <p:sp>
        <p:nvSpPr>
          <p:cNvPr id="74" name="Rectangle 73">
            <a:extLst>
              <a:ext uri="{FF2B5EF4-FFF2-40B4-BE49-F238E27FC236}">
                <a16:creationId xmlns:a16="http://schemas.microsoft.com/office/drawing/2014/main" id="{41683762-E6B2-C2B4-22B3-C50AEED57FF6}"/>
              </a:ext>
            </a:extLst>
          </p:cNvPr>
          <p:cNvSpPr/>
          <p:nvPr/>
        </p:nvSpPr>
        <p:spPr>
          <a:xfrm>
            <a:off x="6860188" y="1200188"/>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Drawing is a key skill in Art &amp; Design and reviewed in some way in every unit.</a:t>
            </a:r>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024852"/>
            <a:ext cx="1006676" cy="1118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045696"/>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9" name="Straight Arrow Connector 38">
            <a:extLst>
              <a:ext uri="{FF2B5EF4-FFF2-40B4-BE49-F238E27FC236}">
                <a16:creationId xmlns:a16="http://schemas.microsoft.com/office/drawing/2014/main" id="{CAFF6609-23CB-B5F8-2A75-781477211706}"/>
              </a:ext>
            </a:extLst>
          </p:cNvPr>
          <p:cNvCxnSpPr>
            <a:cxnSpLocks/>
          </p:cNvCxnSpPr>
          <p:nvPr/>
        </p:nvCxnSpPr>
        <p:spPr>
          <a:xfrm>
            <a:off x="3140935" y="2848171"/>
            <a:ext cx="676056" cy="128760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4930354-CFE7-6487-02CC-98607E11F400}"/>
              </a:ext>
            </a:extLst>
          </p:cNvPr>
          <p:cNvSpPr txBox="1"/>
          <p:nvPr/>
        </p:nvSpPr>
        <p:spPr>
          <a:xfrm>
            <a:off x="3603025" y="1077349"/>
            <a:ext cx="2288771"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Making simple line drawings, including continuous line drawings.</a:t>
            </a:r>
          </a:p>
        </p:txBody>
      </p:sp>
      <p:sp>
        <p:nvSpPr>
          <p:cNvPr id="43" name="TextBox 42">
            <a:extLst>
              <a:ext uri="{FF2B5EF4-FFF2-40B4-BE49-F238E27FC236}">
                <a16:creationId xmlns:a16="http://schemas.microsoft.com/office/drawing/2014/main" id="{0B8FC189-CEC6-6747-D676-FD33D0C9DED9}"/>
              </a:ext>
            </a:extLst>
          </p:cNvPr>
          <p:cNvSpPr txBox="1"/>
          <p:nvPr/>
        </p:nvSpPr>
        <p:spPr>
          <a:xfrm>
            <a:off x="3388811" y="5464132"/>
            <a:ext cx="1997336"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When drawing from observation artists must look often and very carefully and at the object they're drawing from.</a:t>
            </a:r>
          </a:p>
        </p:txBody>
      </p:sp>
      <p:sp>
        <p:nvSpPr>
          <p:cNvPr id="44" name="TextBox 43">
            <a:extLst>
              <a:ext uri="{FF2B5EF4-FFF2-40B4-BE49-F238E27FC236}">
                <a16:creationId xmlns:a16="http://schemas.microsoft.com/office/drawing/2014/main" id="{B3CB8B01-9D2B-1D17-8497-01CE262AE3E8}"/>
              </a:ext>
            </a:extLst>
          </p:cNvPr>
          <p:cNvSpPr txBox="1"/>
          <p:nvPr/>
        </p:nvSpPr>
        <p:spPr>
          <a:xfrm>
            <a:off x="5569278" y="5461555"/>
            <a:ext cx="2437197"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When drawing from primary observation, artists look at the object they're drawing from. When drawing from secondary observation, artists look at a drawing or a copy of object.</a:t>
            </a:r>
          </a:p>
        </p:txBody>
      </p:sp>
      <p:sp>
        <p:nvSpPr>
          <p:cNvPr id="45" name="TextBox 44">
            <a:extLst>
              <a:ext uri="{FF2B5EF4-FFF2-40B4-BE49-F238E27FC236}">
                <a16:creationId xmlns:a16="http://schemas.microsoft.com/office/drawing/2014/main" id="{61EE6362-4736-8C87-1490-56B93ED2D7A3}"/>
              </a:ext>
            </a:extLst>
          </p:cNvPr>
          <p:cNvSpPr txBox="1"/>
          <p:nvPr/>
        </p:nvSpPr>
        <p:spPr>
          <a:xfrm>
            <a:off x="8095375" y="4075451"/>
            <a:ext cx="1415328"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Draw the human face and its features in proportion using pencil.</a:t>
            </a:r>
          </a:p>
        </p:txBody>
      </p:sp>
      <p:cxnSp>
        <p:nvCxnSpPr>
          <p:cNvPr id="46" name="Straight Arrow Connector 45">
            <a:extLst>
              <a:ext uri="{FF2B5EF4-FFF2-40B4-BE49-F238E27FC236}">
                <a16:creationId xmlns:a16="http://schemas.microsoft.com/office/drawing/2014/main" id="{A2993817-D956-B1CF-8F28-310018F18C49}"/>
              </a:ext>
            </a:extLst>
          </p:cNvPr>
          <p:cNvCxnSpPr>
            <a:cxnSpLocks/>
          </p:cNvCxnSpPr>
          <p:nvPr/>
        </p:nvCxnSpPr>
        <p:spPr>
          <a:xfrm flipV="1">
            <a:off x="6660859" y="4808852"/>
            <a:ext cx="127017" cy="6527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A26F0D6A-A522-EF39-22BE-750B942C0D30}"/>
              </a:ext>
            </a:extLst>
          </p:cNvPr>
          <p:cNvCxnSpPr>
            <a:cxnSpLocks/>
            <a:stCxn id="43" idx="0"/>
          </p:cNvCxnSpPr>
          <p:nvPr/>
        </p:nvCxnSpPr>
        <p:spPr>
          <a:xfrm flipV="1">
            <a:off x="4387479" y="3807982"/>
            <a:ext cx="1241534" cy="16561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D90AE8DD-B3E5-071E-0BA4-4A2CC89168E7}"/>
              </a:ext>
            </a:extLst>
          </p:cNvPr>
          <p:cNvCxnSpPr>
            <a:cxnSpLocks/>
          </p:cNvCxnSpPr>
          <p:nvPr/>
        </p:nvCxnSpPr>
        <p:spPr>
          <a:xfrm flipH="1" flipV="1">
            <a:off x="7975730" y="3807982"/>
            <a:ext cx="239289" cy="3092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4978FE-18EA-56E6-3401-31F183CF24B5}"/>
              </a:ext>
            </a:extLst>
          </p:cNvPr>
          <p:cNvCxnSpPr>
            <a:cxnSpLocks/>
          </p:cNvCxnSpPr>
          <p:nvPr/>
        </p:nvCxnSpPr>
        <p:spPr>
          <a:xfrm>
            <a:off x="4582798" y="1477459"/>
            <a:ext cx="246677" cy="123086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FD86F34-460D-255B-FAE0-0EB8778AC525}"/>
              </a:ext>
            </a:extLst>
          </p:cNvPr>
          <p:cNvSpPr txBox="1"/>
          <p:nvPr/>
        </p:nvSpPr>
        <p:spPr>
          <a:xfrm>
            <a:off x="7550476" y="2350381"/>
            <a:ext cx="1415328"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a tonal drawing using pencil.</a:t>
            </a:r>
          </a:p>
        </p:txBody>
      </p:sp>
      <p:cxnSp>
        <p:nvCxnSpPr>
          <p:cNvPr id="67" name="Straight Arrow Connector 66">
            <a:extLst>
              <a:ext uri="{FF2B5EF4-FFF2-40B4-BE49-F238E27FC236}">
                <a16:creationId xmlns:a16="http://schemas.microsoft.com/office/drawing/2014/main" id="{FB9A2227-129E-D7BF-75B6-024DEC73ECBB}"/>
              </a:ext>
            </a:extLst>
          </p:cNvPr>
          <p:cNvCxnSpPr>
            <a:cxnSpLocks/>
            <a:stCxn id="66" idx="1"/>
          </p:cNvCxnSpPr>
          <p:nvPr/>
        </p:nvCxnSpPr>
        <p:spPr>
          <a:xfrm flipH="1">
            <a:off x="7088697" y="2550436"/>
            <a:ext cx="461779" cy="20005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1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019515C5-46AD-CF0A-FEBE-9CBE37F26FC5}"/>
              </a:ext>
            </a:extLst>
          </p:cNvPr>
          <p:cNvPicPr>
            <a:picLocks noChangeAspect="1"/>
          </p:cNvPicPr>
          <p:nvPr/>
        </p:nvPicPr>
        <p:blipFill>
          <a:blip r:embed="rId2"/>
          <a:stretch>
            <a:fillRect/>
          </a:stretch>
        </p:blipFill>
        <p:spPr>
          <a:xfrm>
            <a:off x="2720882" y="175400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a:off x="3011648" y="2850376"/>
            <a:ext cx="55496" cy="30464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227199" y="2435278"/>
            <a:ext cx="1438791"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simple prints using poster paints.</a:t>
            </a:r>
          </a:p>
        </p:txBody>
      </p:sp>
      <p:sp>
        <p:nvSpPr>
          <p:cNvPr id="74" name="Rectangle 73">
            <a:extLst>
              <a:ext uri="{FF2B5EF4-FFF2-40B4-BE49-F238E27FC236}">
                <a16:creationId xmlns:a16="http://schemas.microsoft.com/office/drawing/2014/main" id="{41683762-E6B2-C2B4-22B3-C50AEED57FF6}"/>
              </a:ext>
            </a:extLst>
          </p:cNvPr>
          <p:cNvSpPr/>
          <p:nvPr/>
        </p:nvSpPr>
        <p:spPr>
          <a:xfrm>
            <a:off x="7443752" y="2540116"/>
            <a:ext cx="1806068"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printing is explicitly reviewed.</a:t>
            </a:r>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316950"/>
            <a:ext cx="1006676" cy="826463"/>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291196"/>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Arrow Connector 22">
            <a:extLst>
              <a:ext uri="{FF2B5EF4-FFF2-40B4-BE49-F238E27FC236}">
                <a16:creationId xmlns:a16="http://schemas.microsoft.com/office/drawing/2014/main" id="{74075CC9-F782-5699-0C86-EA22DFE989EA}"/>
              </a:ext>
            </a:extLst>
          </p:cNvPr>
          <p:cNvCxnSpPr>
            <a:cxnSpLocks/>
          </p:cNvCxnSpPr>
          <p:nvPr/>
        </p:nvCxnSpPr>
        <p:spPr>
          <a:xfrm>
            <a:off x="3196445" y="2831064"/>
            <a:ext cx="598846" cy="123134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A90B3B5-40FC-3BA3-F018-9E312913C766}"/>
              </a:ext>
            </a:extLst>
          </p:cNvPr>
          <p:cNvSpPr txBox="1"/>
          <p:nvPr/>
        </p:nvSpPr>
        <p:spPr>
          <a:xfrm>
            <a:off x="2490434" y="1066264"/>
            <a:ext cx="1780657"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Press print onto paper or fabric using the natural colour of the leaves.</a:t>
            </a:r>
          </a:p>
        </p:txBody>
      </p:sp>
      <p:cxnSp>
        <p:nvCxnSpPr>
          <p:cNvPr id="27" name="Straight Arrow Connector 26">
            <a:extLst>
              <a:ext uri="{FF2B5EF4-FFF2-40B4-BE49-F238E27FC236}">
                <a16:creationId xmlns:a16="http://schemas.microsoft.com/office/drawing/2014/main" id="{A58A48F4-3AE8-DBCD-F7FD-FF16CC8C10FF}"/>
              </a:ext>
            </a:extLst>
          </p:cNvPr>
          <p:cNvCxnSpPr>
            <a:cxnSpLocks/>
          </p:cNvCxnSpPr>
          <p:nvPr/>
        </p:nvCxnSpPr>
        <p:spPr>
          <a:xfrm>
            <a:off x="3538213" y="1586475"/>
            <a:ext cx="1174655" cy="202007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A51E3BC8-8485-A5BF-A661-DB1B984F986E}"/>
              </a:ext>
            </a:extLst>
          </p:cNvPr>
          <p:cNvSpPr txBox="1"/>
          <p:nvPr/>
        </p:nvSpPr>
        <p:spPr>
          <a:xfrm>
            <a:off x="4396926" y="5547700"/>
            <a:ext cx="4788928"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Using crayons to transfer texture and pattern from existing surfaces.</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Monoprint onto paper.</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plate to make a press print. Apply ink (or paint) with a roller. Press print onto paper or fabric using a plate.</a:t>
            </a:r>
          </a:p>
        </p:txBody>
      </p:sp>
      <p:cxnSp>
        <p:nvCxnSpPr>
          <p:cNvPr id="35" name="Straight Arrow Connector 34">
            <a:extLst>
              <a:ext uri="{FF2B5EF4-FFF2-40B4-BE49-F238E27FC236}">
                <a16:creationId xmlns:a16="http://schemas.microsoft.com/office/drawing/2014/main" id="{FA80EA2A-94CE-799E-FFA3-06BAB87CA8A1}"/>
              </a:ext>
            </a:extLst>
          </p:cNvPr>
          <p:cNvCxnSpPr>
            <a:cxnSpLocks/>
          </p:cNvCxnSpPr>
          <p:nvPr/>
        </p:nvCxnSpPr>
        <p:spPr>
          <a:xfrm flipV="1">
            <a:off x="4725853" y="4916852"/>
            <a:ext cx="164929" cy="630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E570ADD-CEA4-B149-183D-0ABE7FD501AD}"/>
              </a:ext>
            </a:extLst>
          </p:cNvPr>
          <p:cNvSpPr txBox="1"/>
          <p:nvPr/>
        </p:nvSpPr>
        <p:spPr>
          <a:xfrm>
            <a:off x="5193134" y="1047225"/>
            <a:ext cx="2219587"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Collagraphic printmaking is a process in which materials are built up on a plate to be printed from.</a:t>
            </a:r>
          </a:p>
        </p:txBody>
      </p:sp>
      <p:cxnSp>
        <p:nvCxnSpPr>
          <p:cNvPr id="41" name="Straight Arrow Connector 40">
            <a:extLst>
              <a:ext uri="{FF2B5EF4-FFF2-40B4-BE49-F238E27FC236}">
                <a16:creationId xmlns:a16="http://schemas.microsoft.com/office/drawing/2014/main" id="{59C84838-3A4A-F434-0455-3B8EB0ABF34D}"/>
              </a:ext>
            </a:extLst>
          </p:cNvPr>
          <p:cNvCxnSpPr>
            <a:cxnSpLocks/>
          </p:cNvCxnSpPr>
          <p:nvPr/>
        </p:nvCxnSpPr>
        <p:spPr>
          <a:xfrm>
            <a:off x="6182686" y="1541050"/>
            <a:ext cx="125835" cy="40009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5EDBA64-6F8F-841A-C922-8C2D53266545}"/>
              </a:ext>
            </a:extLst>
          </p:cNvPr>
          <p:cNvCxnSpPr>
            <a:cxnSpLocks/>
          </p:cNvCxnSpPr>
          <p:nvPr/>
        </p:nvCxnSpPr>
        <p:spPr>
          <a:xfrm flipH="1">
            <a:off x="6912528" y="2848171"/>
            <a:ext cx="531224" cy="121424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244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35A08D1F-F4CE-7937-1AD0-7DDC5F5CDD9A}"/>
              </a:ext>
            </a:extLst>
          </p:cNvPr>
          <p:cNvPicPr>
            <a:picLocks noChangeAspect="1"/>
          </p:cNvPicPr>
          <p:nvPr/>
        </p:nvPicPr>
        <p:blipFill>
          <a:blip r:embed="rId2"/>
          <a:stretch>
            <a:fillRect/>
          </a:stretch>
        </p:blipFill>
        <p:spPr>
          <a:xfrm>
            <a:off x="2714806" y="1754046"/>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053593" y="2873013"/>
            <a:ext cx="0" cy="2820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862527" y="2339597"/>
            <a:ext cx="1690460"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Explore making sculptures using a range of materials and junk modelling.</a:t>
            </a:r>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547700"/>
            <a:ext cx="1006676" cy="595713"/>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537870"/>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1" name="Straight Arrow Connector 20">
            <a:extLst>
              <a:ext uri="{FF2B5EF4-FFF2-40B4-BE49-F238E27FC236}">
                <a16:creationId xmlns:a16="http://schemas.microsoft.com/office/drawing/2014/main" id="{1499E033-22A3-E502-91C3-E32DD49FF0A6}"/>
              </a:ext>
            </a:extLst>
          </p:cNvPr>
          <p:cNvCxnSpPr>
            <a:cxnSpLocks/>
          </p:cNvCxnSpPr>
          <p:nvPr/>
        </p:nvCxnSpPr>
        <p:spPr>
          <a:xfrm>
            <a:off x="3139704" y="2787784"/>
            <a:ext cx="628548" cy="13101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6D3DEE9-F0D4-055C-1E4A-B413DDA1579C}"/>
              </a:ext>
            </a:extLst>
          </p:cNvPr>
          <p:cNvSpPr txBox="1"/>
          <p:nvPr/>
        </p:nvSpPr>
        <p:spPr>
          <a:xfrm>
            <a:off x="2611050" y="1014623"/>
            <a:ext cx="1793170"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paper sculpture by folding and twisting and gluing it together.</a:t>
            </a:r>
          </a:p>
        </p:txBody>
      </p:sp>
      <p:cxnSp>
        <p:nvCxnSpPr>
          <p:cNvPr id="26" name="Straight Arrow Connector 25">
            <a:extLst>
              <a:ext uri="{FF2B5EF4-FFF2-40B4-BE49-F238E27FC236}">
                <a16:creationId xmlns:a16="http://schemas.microsoft.com/office/drawing/2014/main" id="{633DA4E3-B2D1-B82A-5B73-9B079401FD28}"/>
              </a:ext>
            </a:extLst>
          </p:cNvPr>
          <p:cNvCxnSpPr>
            <a:cxnSpLocks/>
          </p:cNvCxnSpPr>
          <p:nvPr/>
        </p:nvCxnSpPr>
        <p:spPr>
          <a:xfrm>
            <a:off x="3768252" y="1421367"/>
            <a:ext cx="952229" cy="17336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DD832D1-BBEC-8C20-0DD0-DC4747DF4B80}"/>
              </a:ext>
            </a:extLst>
          </p:cNvPr>
          <p:cNvSpPr txBox="1"/>
          <p:nvPr/>
        </p:nvSpPr>
        <p:spPr>
          <a:xfrm>
            <a:off x="4717550" y="5417573"/>
            <a:ext cx="4350949" cy="938719"/>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a tile using clay.</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a raised relief by adding layers of clay.</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slip (a mixture of clay and water) as a glue in ceramics.</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Score surfaces before adding slip to help the pieces attach more reliably.</a:t>
            </a:r>
          </a:p>
        </p:txBody>
      </p:sp>
      <p:cxnSp>
        <p:nvCxnSpPr>
          <p:cNvPr id="35" name="Straight Arrow Connector 34">
            <a:extLst>
              <a:ext uri="{FF2B5EF4-FFF2-40B4-BE49-F238E27FC236}">
                <a16:creationId xmlns:a16="http://schemas.microsoft.com/office/drawing/2014/main" id="{1CFC73AD-AEE1-1FCE-B2CC-F2B1BEB8FC9E}"/>
              </a:ext>
            </a:extLst>
          </p:cNvPr>
          <p:cNvCxnSpPr>
            <a:cxnSpLocks/>
          </p:cNvCxnSpPr>
          <p:nvPr/>
        </p:nvCxnSpPr>
        <p:spPr>
          <a:xfrm flipV="1">
            <a:off x="5185521" y="3371019"/>
            <a:ext cx="527382" cy="20465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420EF38-9422-EB5D-E097-1DAB36814A76}"/>
              </a:ext>
            </a:extLst>
          </p:cNvPr>
          <p:cNvSpPr txBox="1"/>
          <p:nvPr/>
        </p:nvSpPr>
        <p:spPr>
          <a:xfrm>
            <a:off x="6060461" y="1008763"/>
            <a:ext cx="2038368"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Arrange a 3D composition by considering size, shape, texture and space between objects.</a:t>
            </a:r>
          </a:p>
        </p:txBody>
      </p:sp>
      <p:cxnSp>
        <p:nvCxnSpPr>
          <p:cNvPr id="39" name="Straight Arrow Connector 38">
            <a:extLst>
              <a:ext uri="{FF2B5EF4-FFF2-40B4-BE49-F238E27FC236}">
                <a16:creationId xmlns:a16="http://schemas.microsoft.com/office/drawing/2014/main" id="{514942C8-0883-2E87-33AD-08DA0244F40E}"/>
              </a:ext>
            </a:extLst>
          </p:cNvPr>
          <p:cNvCxnSpPr>
            <a:cxnSpLocks/>
            <a:stCxn id="38" idx="2"/>
          </p:cNvCxnSpPr>
          <p:nvPr/>
        </p:nvCxnSpPr>
        <p:spPr>
          <a:xfrm flipH="1">
            <a:off x="6769916" y="1562761"/>
            <a:ext cx="309729" cy="10694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0274666-645C-EA59-32A2-EA57862ADAB9}"/>
              </a:ext>
            </a:extLst>
          </p:cNvPr>
          <p:cNvSpPr txBox="1"/>
          <p:nvPr/>
        </p:nvSpPr>
        <p:spPr>
          <a:xfrm>
            <a:off x="7426599" y="2339597"/>
            <a:ext cx="1961121"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Origami is a Japanese artform of creating 3D models by folding a piece of paper.</a:t>
            </a:r>
          </a:p>
        </p:txBody>
      </p:sp>
      <p:sp>
        <p:nvSpPr>
          <p:cNvPr id="45" name="TextBox 44">
            <a:extLst>
              <a:ext uri="{FF2B5EF4-FFF2-40B4-BE49-F238E27FC236}">
                <a16:creationId xmlns:a16="http://schemas.microsoft.com/office/drawing/2014/main" id="{F8012B6E-8E74-6D4F-2E75-AC14604E115A}"/>
              </a:ext>
            </a:extLst>
          </p:cNvPr>
          <p:cNvSpPr txBox="1"/>
          <p:nvPr/>
        </p:nvSpPr>
        <p:spPr>
          <a:xfrm>
            <a:off x="8098829" y="5035029"/>
            <a:ext cx="1384797"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Cut, shape and manipulate existing objects to create a sculpture.</a:t>
            </a:r>
          </a:p>
        </p:txBody>
      </p:sp>
      <p:cxnSp>
        <p:nvCxnSpPr>
          <p:cNvPr id="46" name="Straight Arrow Connector 45">
            <a:extLst>
              <a:ext uri="{FF2B5EF4-FFF2-40B4-BE49-F238E27FC236}">
                <a16:creationId xmlns:a16="http://schemas.microsoft.com/office/drawing/2014/main" id="{B60306D2-6038-9FA4-09FE-7A1259BECC19}"/>
              </a:ext>
            </a:extLst>
          </p:cNvPr>
          <p:cNvCxnSpPr>
            <a:cxnSpLocks/>
            <a:stCxn id="44" idx="1"/>
          </p:cNvCxnSpPr>
          <p:nvPr/>
        </p:nvCxnSpPr>
        <p:spPr>
          <a:xfrm flipH="1">
            <a:off x="6893024" y="2616596"/>
            <a:ext cx="533575" cy="19007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128C6CB5-CFB0-8E36-5848-4CA92696B70D}"/>
              </a:ext>
            </a:extLst>
          </p:cNvPr>
          <p:cNvCxnSpPr>
            <a:cxnSpLocks/>
          </p:cNvCxnSpPr>
          <p:nvPr/>
        </p:nvCxnSpPr>
        <p:spPr>
          <a:xfrm flipH="1" flipV="1">
            <a:off x="7826015" y="4794340"/>
            <a:ext cx="314160" cy="38393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117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E7F39E9-7A89-56C9-692E-28342ECA075D}"/>
              </a:ext>
            </a:extLst>
          </p:cNvPr>
          <p:cNvPicPr>
            <a:picLocks noChangeAspect="1"/>
          </p:cNvPicPr>
          <p:nvPr/>
        </p:nvPicPr>
        <p:blipFill>
          <a:blip r:embed="rId2"/>
          <a:stretch>
            <a:fillRect/>
          </a:stretch>
        </p:blipFill>
        <p:spPr>
          <a:xfrm>
            <a:off x="2714806" y="1753551"/>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5854548"/>
            <a:ext cx="1006676" cy="28886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179929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76D3DEE9-F0D4-055C-1E4A-B413DDA1579C}"/>
              </a:ext>
            </a:extLst>
          </p:cNvPr>
          <p:cNvSpPr txBox="1"/>
          <p:nvPr/>
        </p:nvSpPr>
        <p:spPr>
          <a:xfrm>
            <a:off x="3049058" y="5547700"/>
            <a:ext cx="2237787"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Take photographs of objects and surfaces using cameras or tablets.</a:t>
            </a:r>
          </a:p>
        </p:txBody>
      </p:sp>
      <p:cxnSp>
        <p:nvCxnSpPr>
          <p:cNvPr id="26" name="Straight Arrow Connector 25">
            <a:extLst>
              <a:ext uri="{FF2B5EF4-FFF2-40B4-BE49-F238E27FC236}">
                <a16:creationId xmlns:a16="http://schemas.microsoft.com/office/drawing/2014/main" id="{633DA4E3-B2D1-B82A-5B73-9B079401FD28}"/>
              </a:ext>
            </a:extLst>
          </p:cNvPr>
          <p:cNvCxnSpPr>
            <a:cxnSpLocks/>
          </p:cNvCxnSpPr>
          <p:nvPr/>
        </p:nvCxnSpPr>
        <p:spPr>
          <a:xfrm flipV="1">
            <a:off x="4419622" y="4808852"/>
            <a:ext cx="395659" cy="7600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420EF38-9422-EB5D-E097-1DAB36814A76}"/>
              </a:ext>
            </a:extLst>
          </p:cNvPr>
          <p:cNvSpPr txBox="1"/>
          <p:nvPr/>
        </p:nvSpPr>
        <p:spPr>
          <a:xfrm>
            <a:off x="6060460" y="1008763"/>
            <a:ext cx="2521477"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Take photographs of tableau vivant, which is made by standing still to represent the figures in a story.</a:t>
            </a:r>
          </a:p>
        </p:txBody>
      </p:sp>
      <p:cxnSp>
        <p:nvCxnSpPr>
          <p:cNvPr id="39" name="Straight Arrow Connector 38">
            <a:extLst>
              <a:ext uri="{FF2B5EF4-FFF2-40B4-BE49-F238E27FC236}">
                <a16:creationId xmlns:a16="http://schemas.microsoft.com/office/drawing/2014/main" id="{514942C8-0883-2E87-33AD-08DA0244F40E}"/>
              </a:ext>
            </a:extLst>
          </p:cNvPr>
          <p:cNvCxnSpPr>
            <a:cxnSpLocks/>
          </p:cNvCxnSpPr>
          <p:nvPr/>
        </p:nvCxnSpPr>
        <p:spPr>
          <a:xfrm flipH="1">
            <a:off x="5882894" y="1562761"/>
            <a:ext cx="417238" cy="11301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10274666-645C-EA59-32A2-EA57862ADAB9}"/>
              </a:ext>
            </a:extLst>
          </p:cNvPr>
          <p:cNvSpPr txBox="1"/>
          <p:nvPr/>
        </p:nvSpPr>
        <p:spPr>
          <a:xfrm>
            <a:off x="7426599" y="2339597"/>
            <a:ext cx="1961121"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Design figures and characters in software programmes (e.g. PowerPoint).</a:t>
            </a:r>
          </a:p>
        </p:txBody>
      </p:sp>
      <p:cxnSp>
        <p:nvCxnSpPr>
          <p:cNvPr id="46" name="Straight Arrow Connector 45">
            <a:extLst>
              <a:ext uri="{FF2B5EF4-FFF2-40B4-BE49-F238E27FC236}">
                <a16:creationId xmlns:a16="http://schemas.microsoft.com/office/drawing/2014/main" id="{B60306D2-6038-9FA4-09FE-7A1259BECC19}"/>
              </a:ext>
            </a:extLst>
          </p:cNvPr>
          <p:cNvCxnSpPr>
            <a:cxnSpLocks/>
            <a:stCxn id="44" idx="1"/>
          </p:cNvCxnSpPr>
          <p:nvPr/>
        </p:nvCxnSpPr>
        <p:spPr>
          <a:xfrm flipH="1">
            <a:off x="6875316" y="2616596"/>
            <a:ext cx="551283" cy="1015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5603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EFC5331-CEDD-A253-856E-8B09B7769774}"/>
              </a:ext>
            </a:extLst>
          </p:cNvPr>
          <p:cNvPicPr>
            <a:picLocks noChangeAspect="1"/>
          </p:cNvPicPr>
          <p:nvPr/>
        </p:nvPicPr>
        <p:blipFill>
          <a:blip r:embed="rId2"/>
          <a:stretch>
            <a:fillRect/>
          </a:stretch>
        </p:blipFill>
        <p:spPr>
          <a:xfrm>
            <a:off x="2722070" y="1755030"/>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flipH="1" flipV="1">
            <a:off x="5906786" y="4870594"/>
            <a:ext cx="150065" cy="6771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014623"/>
            <a:ext cx="1006676" cy="274364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5699833" y="5485958"/>
            <a:ext cx="1173193"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collage.</a:t>
            </a:r>
          </a:p>
        </p:txBody>
      </p:sp>
      <p:sp>
        <p:nvSpPr>
          <p:cNvPr id="74" name="Rectangle 73">
            <a:extLst>
              <a:ext uri="{FF2B5EF4-FFF2-40B4-BE49-F238E27FC236}">
                <a16:creationId xmlns:a16="http://schemas.microsoft.com/office/drawing/2014/main" id="{41683762-E6B2-C2B4-22B3-C50AEED57FF6}"/>
              </a:ext>
            </a:extLst>
          </p:cNvPr>
          <p:cNvSpPr/>
          <p:nvPr/>
        </p:nvSpPr>
        <p:spPr>
          <a:xfrm>
            <a:off x="7594057" y="2228650"/>
            <a:ext cx="1825883"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mixed media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a:off x="7904438" y="2740171"/>
            <a:ext cx="383885" cy="89227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CBE2E61C-A18C-DDA7-5CA4-4DD5B193A7B0}"/>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15" name="Rectangle 14">
            <a:extLst>
              <a:ext uri="{FF2B5EF4-FFF2-40B4-BE49-F238E27FC236}">
                <a16:creationId xmlns:a16="http://schemas.microsoft.com/office/drawing/2014/main" id="{E79DDB83-8949-A79E-7723-0AD0318F98B4}"/>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16" name="Rectangle 15">
            <a:extLst>
              <a:ext uri="{FF2B5EF4-FFF2-40B4-BE49-F238E27FC236}">
                <a16:creationId xmlns:a16="http://schemas.microsoft.com/office/drawing/2014/main" id="{5B807731-307A-C362-3AE6-B9E6D02A76FC}"/>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17" name="Rectangle 16">
            <a:extLst>
              <a:ext uri="{FF2B5EF4-FFF2-40B4-BE49-F238E27FC236}">
                <a16:creationId xmlns:a16="http://schemas.microsoft.com/office/drawing/2014/main" id="{B397710F-0E78-5D93-5266-9CA565E4539F}"/>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18" name="Rectangle 17">
            <a:extLst>
              <a:ext uri="{FF2B5EF4-FFF2-40B4-BE49-F238E27FC236}">
                <a16:creationId xmlns:a16="http://schemas.microsoft.com/office/drawing/2014/main" id="{69775272-1B7E-FC70-FE51-07938B337ED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19" name="Rectangle 18">
            <a:extLst>
              <a:ext uri="{FF2B5EF4-FFF2-40B4-BE49-F238E27FC236}">
                <a16:creationId xmlns:a16="http://schemas.microsoft.com/office/drawing/2014/main" id="{055EA186-8005-D8FD-15E9-CA1E955715DF}"/>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22" name="Rectangle 21">
            <a:extLst>
              <a:ext uri="{FF2B5EF4-FFF2-40B4-BE49-F238E27FC236}">
                <a16:creationId xmlns:a16="http://schemas.microsoft.com/office/drawing/2014/main" id="{86A0AC99-1ECB-F22B-2A0B-EAB3F991705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29" name="Rectangle 28">
            <a:extLst>
              <a:ext uri="{FF2B5EF4-FFF2-40B4-BE49-F238E27FC236}">
                <a16:creationId xmlns:a16="http://schemas.microsoft.com/office/drawing/2014/main" id="{B657D2A6-FB64-B01D-C93E-C8E011DA84F1}"/>
              </a:ext>
            </a:extLst>
          </p:cNvPr>
          <p:cNvSpPr/>
          <p:nvPr/>
        </p:nvSpPr>
        <p:spPr>
          <a:xfrm>
            <a:off x="394283" y="4474563"/>
            <a:ext cx="1006676" cy="133456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7ECD67CC-E024-50B9-94E1-9A9A78157271}"/>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2796FAFE-0EA3-2956-EBCC-D58355D7C205}"/>
              </a:ext>
            </a:extLst>
          </p:cNvPr>
          <p:cNvSpPr/>
          <p:nvPr/>
        </p:nvSpPr>
        <p:spPr>
          <a:xfrm>
            <a:off x="411059" y="3748406"/>
            <a:ext cx="1006676" cy="77201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841FBAD2-01D3-817E-F46A-6CF46BE10B1D}"/>
              </a:ext>
            </a:extLst>
          </p:cNvPr>
          <p:cNvSpPr txBox="1"/>
          <p:nvPr/>
        </p:nvSpPr>
        <p:spPr>
          <a:xfrm>
            <a:off x="5250347" y="1309594"/>
            <a:ext cx="1312878" cy="246221"/>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Create a montage.</a:t>
            </a:r>
          </a:p>
        </p:txBody>
      </p:sp>
      <p:cxnSp>
        <p:nvCxnSpPr>
          <p:cNvPr id="24" name="Straight Arrow Connector 23">
            <a:extLst>
              <a:ext uri="{FF2B5EF4-FFF2-40B4-BE49-F238E27FC236}">
                <a16:creationId xmlns:a16="http://schemas.microsoft.com/office/drawing/2014/main" id="{5C6441B0-67B5-9753-0B74-0C145BDD6746}"/>
              </a:ext>
            </a:extLst>
          </p:cNvPr>
          <p:cNvCxnSpPr>
            <a:cxnSpLocks/>
          </p:cNvCxnSpPr>
          <p:nvPr/>
        </p:nvCxnSpPr>
        <p:spPr>
          <a:xfrm>
            <a:off x="5699833" y="1555815"/>
            <a:ext cx="0" cy="1153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72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a:xfrm>
            <a:off x="203201" y="234234"/>
            <a:ext cx="7830456" cy="458089"/>
          </a:xfrm>
        </p:spPr>
        <p:txBody>
          <a:bodyPr/>
          <a:lstStyle/>
          <a:p>
            <a:r>
              <a:rPr lang="en-US" altLang="en-US"/>
              <a:t>United Curriculum Principles: </a:t>
            </a:r>
            <a:r>
              <a:rPr lang="en-US" altLang="en-US">
                <a:ln w="12700">
                  <a:solidFill>
                    <a:schemeClr val="accent1"/>
                  </a:solidFill>
                </a:ln>
                <a:solidFill>
                  <a:schemeClr val="accent1"/>
                </a:solidFill>
              </a:rPr>
              <a:t>Art &amp; Design</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796251"/>
            <a:ext cx="9162906" cy="5955476"/>
          </a:xfrm>
          <a:prstGeom prst="rect">
            <a:avLst/>
          </a:prstGeom>
          <a:noFill/>
        </p:spPr>
        <p:txBody>
          <a:bodyPr wrap="square" anchor="t">
            <a:spAutoFit/>
          </a:bodyPr>
          <a:lstStyle/>
          <a:p>
            <a:pPr>
              <a:spcAft>
                <a:spcPts val="600"/>
              </a:spcAft>
            </a:pPr>
            <a:r>
              <a:rPr lang="en-US" sz="14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United Curriculum for Art provides all children, regardless of their background, with:</a:t>
            </a:r>
            <a:endParaRPr lang="en-GB" sz="14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Entitlement</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Regardless of their starting point, the curriculum allows pupils to produce creative work, to explore ideas and develop the confidence to excel in a broad range of artistic techniques. All pupils will learn about artists and cultures from across history and across the world.  </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Coherence</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Taking the National Curriculum as its starting point, the curriculum is sequenced from Early Years to Key Stage 3 and beyond so that pupils gradually develop and build their practical knowledge, including the formal elements, the use of a range of materials in two and three dimensions, and the techniques required to produce artwork. Theoretical and disciplinary knowledge is sequenced so that pupils build a deeper understanding across key stages.</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Mastery</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All pupils will be explicitly taught about the formal elements – colour, form, line, pattern, shape, texture and tone – and other aspects of art knowledge in small steps. Pupils will revisit, develop and apply their skills with increasing technical proficiency.</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Adaptability</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Our art curriculum is designed to give teachers flexibility, allowing them to select and adapt resources for their specific context. Schools are encouraged to bring it to life for their pupils by supplementing it with artists from their local area. In Key Stage 3, schools should select outcomes, materials and skills focus for units based on local context and teacher expertise.</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Representation</a:t>
            </a:r>
            <a:endParaRPr lang="en-GB" sz="1200" b="1">
              <a:solidFill>
                <a:schemeClr val="accent1"/>
              </a:solidFill>
              <a:latin typeface="Roboto" panose="02000000000000000000" pitchFamily="2" charset="0"/>
              <a:ea typeface="Roboto" panose="02000000000000000000" pitchFamily="2" charset="0"/>
              <a:cs typeface="Times New Roman" panose="02020603050405020304" pitchFamily="18" charset="0"/>
            </a:endParaRPr>
          </a:p>
          <a:p>
            <a:pPr lvl="1">
              <a:spcAft>
                <a:spcPts val="1200"/>
              </a:spcAft>
              <a:tabLst>
                <a:tab pos="457200" algn="l"/>
              </a:tabLst>
            </a:pPr>
            <a:r>
              <a:rPr lang="en-US"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The Art curriculum provides children with the opportunity to explore historical and contemporary artists and artworks, who represent their own and others’ cultures, values and beliefs. </a:t>
            </a: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will explore the context in which the art was produced, and consider the full breadth of human experience and expression through art. </a:t>
            </a:r>
          </a:p>
          <a:p>
            <a:pPr marL="342900" lvl="0" indent="-342900">
              <a:buFont typeface="Arial" panose="020B0604020202020204" pitchFamily="34" charset="0"/>
              <a:buChar char="•"/>
              <a:tabLst>
                <a:tab pos="457200" algn="l"/>
              </a:tabLst>
            </a:pPr>
            <a:r>
              <a:rPr lang="en-GB" sz="1200" b="1">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Education with Character</a:t>
            </a:r>
          </a:p>
          <a:p>
            <a:pPr lvl="1">
              <a:spcAft>
                <a:spcPts val="1200"/>
              </a:spcAft>
              <a:tabLst>
                <a:tab pos="457200" algn="l"/>
              </a:tabLst>
            </a:pPr>
            <a:r>
              <a:rPr lang="en-GB" sz="1200">
                <a:solidFill>
                  <a:schemeClr val="bg1"/>
                </a:solidFill>
                <a:effectLst/>
                <a:latin typeface="Roboto" panose="02000000000000000000" pitchFamily="2" charset="0"/>
                <a:ea typeface="Roboto" panose="02000000000000000000" pitchFamily="2" charset="0"/>
                <a:cs typeface="Times New Roman" panose="02020603050405020304" pitchFamily="18" charset="0"/>
              </a:rPr>
              <a:t>We aim to build and maintain pupils’ confidence in their ability as artists to create. The curriculum will develop aspects of character such as resilience, confidence and risk taking. Through the curriculum, pupils are given opportunities to share, reflect and learn about each other’s experiences whilst recognising the things we have in common. </a:t>
            </a:r>
          </a:p>
          <a:p>
            <a:pPr>
              <a:spcAft>
                <a:spcPts val="2400"/>
              </a:spcAft>
              <a:defRPr/>
            </a:pPr>
            <a:endParaRPr lang="en-US" sz="1400" b="1">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728942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graphicFrame>
        <p:nvGraphicFramePr>
          <p:cNvPr id="6" name="Content Placeholder 4">
            <a:extLst>
              <a:ext uri="{FF2B5EF4-FFF2-40B4-BE49-F238E27FC236}">
                <a16:creationId xmlns:a16="http://schemas.microsoft.com/office/drawing/2014/main" id="{1BEF6444-7E5D-40FD-8644-F624CCD51272}"/>
              </a:ext>
            </a:extLst>
          </p:cNvPr>
          <p:cNvGraphicFramePr>
            <a:graphicFrameLocks/>
          </p:cNvGraphicFramePr>
          <p:nvPr>
            <p:extLst>
              <p:ext uri="{D42A27DB-BD31-4B8C-83A1-F6EECF244321}">
                <p14:modId xmlns:p14="http://schemas.microsoft.com/office/powerpoint/2010/main" val="2584949781"/>
              </p:ext>
            </p:extLst>
          </p:nvPr>
        </p:nvGraphicFramePr>
        <p:xfrm>
          <a:off x="278702" y="1326399"/>
          <a:ext cx="8990333" cy="4984560"/>
        </p:xfrm>
        <a:graphic>
          <a:graphicData uri="http://schemas.openxmlformats.org/drawingml/2006/table">
            <a:tbl>
              <a:tblPr firstRow="1" firstCol="1" bandRow="1"/>
              <a:tblGrid>
                <a:gridCol w="422333">
                  <a:extLst>
                    <a:ext uri="{9D8B030D-6E8A-4147-A177-3AD203B41FA5}">
                      <a16:colId xmlns:a16="http://schemas.microsoft.com/office/drawing/2014/main" val="20000"/>
                    </a:ext>
                  </a:extLst>
                </a:gridCol>
                <a:gridCol w="8568000">
                  <a:extLst>
                    <a:ext uri="{9D8B030D-6E8A-4147-A177-3AD203B41FA5}">
                      <a16:colId xmlns:a16="http://schemas.microsoft.com/office/drawing/2014/main" val="2580161655"/>
                    </a:ext>
                  </a:extLst>
                </a:gridCol>
              </a:tblGrid>
              <a:tr h="119235">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are the pictures in a book that tell a story.</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Different artists make art in different ways.</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240377">
                <a:tc>
                  <a:txBody>
                    <a:bodyPr/>
                    <a:lstStyle/>
                    <a:p>
                      <a:pPr algn="ctr">
                        <a:lnSpc>
                          <a:spcPct val="115000"/>
                        </a:lnSpc>
                        <a:spcAft>
                          <a:spcPts val="1000"/>
                        </a:spcAft>
                      </a:pPr>
                      <a:r>
                        <a:rPr lang="en-GB" sz="1050" b="1">
                          <a:solidFill>
                            <a:schemeClr val="tx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indent="-72000" algn="l">
                        <a:lnSpc>
                          <a:spcPct val="100000"/>
                        </a:lnSpc>
                        <a:spcAft>
                          <a:spcPts val="100"/>
                        </a:spcAft>
                        <a:buFont typeface="Arial" panose="020B0604020202020204" pitchFamily="34" charset="0"/>
                        <a:buChar cha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Abstract</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art that does not try to look like things in the real world. Instead, it is made up of shapes, colors, and lines that might not look like anything you recognize.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Representational</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tries to look like things in the real world, such as people, animals, or objects. When you look at representational art, you can usually tell what it is supposed to be.</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flat [2D] or something that you look around [3D].</a:t>
                      </a:r>
                    </a:p>
                    <a:p>
                      <a:pPr marL="72000" indent="-72000" algn="l">
                        <a:lnSpc>
                          <a:spcPct val="100000"/>
                        </a:lnSpc>
                        <a:spcAft>
                          <a:spcPts val="100"/>
                        </a:spcAft>
                        <a:buFont typeface="Arial" panose="020B0604020202020204" pitchFamily="34" charset="0"/>
                        <a:buChar cha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sculpture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can be viewed from all sides [it is 3D].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sculptor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artist who makes sculptures.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19235">
                <a:tc>
                  <a:txBody>
                    <a:bodyPr/>
                    <a:lstStyle/>
                    <a:p>
                      <a:pPr algn="ctr">
                        <a:lnSpc>
                          <a:spcPct val="115000"/>
                        </a:lnSpc>
                        <a:spcAft>
                          <a:spcPts val="1000"/>
                        </a:spcAft>
                      </a:pPr>
                      <a:r>
                        <a:rPr lang="en-US" sz="1050" b="1">
                          <a:solidFill>
                            <a:schemeClr val="tx1"/>
                          </a:solidFill>
                          <a:effectLst/>
                          <a:latin typeface="ABeeZee" panose="02000000000000000000" pitchFamily="2" charset="0"/>
                          <a:cs typeface="Times New Roman" panose="02020603050405020304" pitchFamily="18" charset="0"/>
                        </a:rPr>
                        <a:t>Y</a:t>
                      </a:r>
                      <a:r>
                        <a:rPr lang="en-GB" sz="1050" b="1">
                          <a:solidFill>
                            <a:schemeClr val="tx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help to tell a story. Artists who make illustrations are called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illustrators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collage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an artwork made by sticking pieces of paper or other materials onto a background.</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570499">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Mixed-media</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artwork that uses more than one art material e.g., paint and pens.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Ceramics</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process of making art from clay.</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montage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mixed-media artwork including collaged photographs.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everything from early Christian art to the 1850s and is usually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Modern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 made from around the 1850s to the 1970s. Modern artists wanted their art to show how they felt. It was more abstract than representational.</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Contemporary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describes artwork being made by living artists, or art that has been made recently (e.g., 1980s onwards). Contemporary art can be anything and artists create work using traditional, modern and other techniques.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modern and contemporary art definitions can only be applied to western art.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arrange objects or images in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composition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Traditional composition is often made up of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foreground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midground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and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background</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Perspective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the way a flat (2D) image looks deep (3D).</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Illustrations help to tell a story.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Narrative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tells a story on its own.</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654330921"/>
                  </a:ext>
                </a:extLst>
              </a:tr>
              <a:tr h="160348">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Y4</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viewfinder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can be used to identify an interesting section within a composition.</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assemblage</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3D artwork usually made of found objects.</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still life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is a genre of artwork that shows a collection of objects.</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068359697"/>
                  </a:ext>
                </a:extLst>
              </a:tr>
              <a:tr h="192026">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Y5</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Artwork does not have to be abstract or representational. It is a spectrum. Some artworks are representational (so you can recognise the objects from the real world), but they don't look realistic.</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Expressive art </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conveys emotions and feelings. There are more examples of expressive art in modern and contemporary than traditional art. Expressive art can be representational or abstract.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2092497"/>
                  </a:ext>
                </a:extLst>
              </a:tr>
              <a:tr h="119235">
                <a:tc>
                  <a:txBody>
                    <a:bodyPr/>
                    <a:lstStyle/>
                    <a:p>
                      <a:pPr algn="ctr">
                        <a:lnSpc>
                          <a:spcPct val="115000"/>
                        </a:lnSpc>
                        <a:spcAft>
                          <a:spcPts val="1000"/>
                        </a:spcAft>
                      </a:pPr>
                      <a:r>
                        <a:rPr lang="en-GB" sz="1050" b="1">
                          <a:solidFill>
                            <a:schemeClr val="tx1"/>
                          </a:solidFill>
                          <a:effectLst/>
                          <a:latin typeface="ABeeZee" panose="02000000000000000000" pitchFamily="2" charset="0"/>
                          <a:cs typeface="Times New Roman" panose="02020603050405020304" pitchFamily="18" charset="0"/>
                        </a:rPr>
                        <a:t>Y6</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Installation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art is designed to fill a specific space, often for a particular length of time.</a:t>
                      </a:r>
                    </a:p>
                    <a:p>
                      <a:pPr marL="72000" marR="0" lvl="0" indent="-720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defRPr/>
                      </a:pP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exhibition</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 is a display of artwork. It is curated by a </a:t>
                      </a:r>
                      <a:r>
                        <a:rPr lang="en-US" sz="900" b="1">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curator</a:t>
                      </a:r>
                      <a:r>
                        <a:rPr lang="en-US" sz="9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t>
                      </a:r>
                    </a:p>
                  </a:txBody>
                  <a:tcPr marL="72000" marR="72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160558613"/>
                  </a:ext>
                </a:extLst>
              </a:tr>
            </a:tbl>
          </a:graphicData>
        </a:graphic>
      </p:graphicFrame>
      <p:sp>
        <p:nvSpPr>
          <p:cNvPr id="3" name="Freeform: Shape 2">
            <a:extLst>
              <a:ext uri="{FF2B5EF4-FFF2-40B4-BE49-F238E27FC236}">
                <a16:creationId xmlns:a16="http://schemas.microsoft.com/office/drawing/2014/main" id="{EEF51685-DA17-4197-2FB8-FB756D8CD432}"/>
              </a:ext>
            </a:extLst>
          </p:cNvPr>
          <p:cNvSpPr/>
          <p:nvPr/>
        </p:nvSpPr>
        <p:spPr>
          <a:xfrm>
            <a:off x="-9053" y="915176"/>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a:solidFill>
                  <a:schemeClr val="tx1"/>
                </a:solidFill>
                <a:latin typeface="Roboto" panose="02000000000000000000" pitchFamily="2" charset="0"/>
                <a:ea typeface="Roboto" panose="02000000000000000000" pitchFamily="2" charset="0"/>
              </a:rPr>
              <a:t>Different Artworks</a:t>
            </a:r>
          </a:p>
        </p:txBody>
      </p:sp>
    </p:spTree>
    <p:extLst>
      <p:ext uri="{BB962C8B-B14F-4D97-AF65-F5344CB8AC3E}">
        <p14:creationId xmlns:p14="http://schemas.microsoft.com/office/powerpoint/2010/main" val="4284400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9052" y="915176"/>
            <a:ext cx="3450986"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100" b="1">
                <a:solidFill>
                  <a:schemeClr val="accent5">
                    <a:lumMod val="60000"/>
                    <a:lumOff val="40000"/>
                  </a:schemeClr>
                </a:solidFill>
                <a:latin typeface="Roboto" panose="02000000000000000000" pitchFamily="2" charset="0"/>
                <a:ea typeface="Roboto" panose="02000000000000000000" pitchFamily="2" charset="0"/>
              </a:rPr>
              <a:t>Traditional</a:t>
            </a:r>
            <a:r>
              <a:rPr lang="en-US" sz="1050">
                <a:solidFill>
                  <a:schemeClr val="tx1"/>
                </a:solidFill>
                <a:latin typeface="Roboto" panose="02000000000000000000" pitchFamily="2" charset="0"/>
                <a:ea typeface="Roboto" panose="02000000000000000000" pitchFamily="2" charset="0"/>
              </a:rPr>
              <a:t>, </a:t>
            </a:r>
            <a:r>
              <a:rPr lang="en-US" sz="1100" b="1">
                <a:solidFill>
                  <a:schemeClr val="accent2">
                    <a:lumMod val="60000"/>
                    <a:lumOff val="40000"/>
                  </a:schemeClr>
                </a:solidFill>
                <a:latin typeface="Roboto" panose="02000000000000000000" pitchFamily="2" charset="0"/>
                <a:ea typeface="Roboto" panose="02000000000000000000" pitchFamily="2" charset="0"/>
              </a:rPr>
              <a:t>Modern</a:t>
            </a:r>
            <a:r>
              <a:rPr lang="en-US" sz="1050">
                <a:solidFill>
                  <a:schemeClr val="tx1"/>
                </a:solidFill>
                <a:latin typeface="Roboto" panose="02000000000000000000" pitchFamily="2" charset="0"/>
                <a:ea typeface="Roboto" panose="02000000000000000000" pitchFamily="2" charset="0"/>
              </a:rPr>
              <a:t> and </a:t>
            </a:r>
            <a:r>
              <a:rPr lang="en-US" sz="1100" b="1">
                <a:solidFill>
                  <a:schemeClr val="accent4">
                    <a:lumMod val="40000"/>
                    <a:lumOff val="60000"/>
                  </a:schemeClr>
                </a:solidFill>
                <a:latin typeface="Roboto" panose="02000000000000000000" pitchFamily="2" charset="0"/>
                <a:ea typeface="Roboto" panose="02000000000000000000" pitchFamily="2" charset="0"/>
              </a:rPr>
              <a:t>Contemporary</a:t>
            </a:r>
            <a:r>
              <a:rPr lang="en-US" sz="1050">
                <a:solidFill>
                  <a:schemeClr val="tx1"/>
                </a:solidFill>
                <a:latin typeface="Roboto" panose="02000000000000000000" pitchFamily="2" charset="0"/>
                <a:ea typeface="Roboto" panose="02000000000000000000" pitchFamily="2" charset="0"/>
              </a:rPr>
              <a:t> Artists</a:t>
            </a:r>
          </a:p>
        </p:txBody>
      </p:sp>
      <p:graphicFrame>
        <p:nvGraphicFramePr>
          <p:cNvPr id="4" name="Table 5">
            <a:extLst>
              <a:ext uri="{FF2B5EF4-FFF2-40B4-BE49-F238E27FC236}">
                <a16:creationId xmlns:a16="http://schemas.microsoft.com/office/drawing/2014/main" id="{C40CEE35-BE90-53D6-19A3-080F84AE8D52}"/>
              </a:ext>
            </a:extLst>
          </p:cNvPr>
          <p:cNvGraphicFramePr>
            <a:graphicFrameLocks noGrp="1"/>
          </p:cNvGraphicFramePr>
          <p:nvPr>
            <p:extLst>
              <p:ext uri="{D42A27DB-BD31-4B8C-83A1-F6EECF244321}">
                <p14:modId xmlns:p14="http://schemas.microsoft.com/office/powerpoint/2010/main" val="1984482019"/>
              </p:ext>
            </p:extLst>
          </p:nvPr>
        </p:nvGraphicFramePr>
        <p:xfrm>
          <a:off x="1485900" y="3204111"/>
          <a:ext cx="7826196"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1990350214"/>
                    </a:ext>
                  </a:extLst>
                </a:gridCol>
                <a:gridCol w="279507">
                  <a:extLst>
                    <a:ext uri="{9D8B030D-6E8A-4147-A177-3AD203B41FA5}">
                      <a16:colId xmlns:a16="http://schemas.microsoft.com/office/drawing/2014/main" val="1103691608"/>
                    </a:ext>
                  </a:extLst>
                </a:gridCol>
                <a:gridCol w="279507">
                  <a:extLst>
                    <a:ext uri="{9D8B030D-6E8A-4147-A177-3AD203B41FA5}">
                      <a16:colId xmlns:a16="http://schemas.microsoft.com/office/drawing/2014/main" val="1685981376"/>
                    </a:ext>
                  </a:extLst>
                </a:gridCol>
                <a:gridCol w="279507">
                  <a:extLst>
                    <a:ext uri="{9D8B030D-6E8A-4147-A177-3AD203B41FA5}">
                      <a16:colId xmlns:a16="http://schemas.microsoft.com/office/drawing/2014/main" val="3807310819"/>
                    </a:ext>
                  </a:extLst>
                </a:gridCol>
                <a:gridCol w="279507">
                  <a:extLst>
                    <a:ext uri="{9D8B030D-6E8A-4147-A177-3AD203B41FA5}">
                      <a16:colId xmlns:a16="http://schemas.microsoft.com/office/drawing/2014/main" val="2300866265"/>
                    </a:ext>
                  </a:extLst>
                </a:gridCol>
                <a:gridCol w="279507">
                  <a:extLst>
                    <a:ext uri="{9D8B030D-6E8A-4147-A177-3AD203B41FA5}">
                      <a16:colId xmlns:a16="http://schemas.microsoft.com/office/drawing/2014/main" val="1227558294"/>
                    </a:ext>
                  </a:extLst>
                </a:gridCol>
                <a:gridCol w="279507">
                  <a:extLst>
                    <a:ext uri="{9D8B030D-6E8A-4147-A177-3AD203B41FA5}">
                      <a16:colId xmlns:a16="http://schemas.microsoft.com/office/drawing/2014/main" val="2027818724"/>
                    </a:ext>
                  </a:extLst>
                </a:gridCol>
                <a:gridCol w="279507">
                  <a:extLst>
                    <a:ext uri="{9D8B030D-6E8A-4147-A177-3AD203B41FA5}">
                      <a16:colId xmlns:a16="http://schemas.microsoft.com/office/drawing/2014/main" val="3337744104"/>
                    </a:ext>
                  </a:extLst>
                </a:gridCol>
                <a:gridCol w="279507">
                  <a:extLst>
                    <a:ext uri="{9D8B030D-6E8A-4147-A177-3AD203B41FA5}">
                      <a16:colId xmlns:a16="http://schemas.microsoft.com/office/drawing/2014/main" val="3465869216"/>
                    </a:ext>
                  </a:extLst>
                </a:gridCol>
                <a:gridCol w="279507">
                  <a:extLst>
                    <a:ext uri="{9D8B030D-6E8A-4147-A177-3AD203B41FA5}">
                      <a16:colId xmlns:a16="http://schemas.microsoft.com/office/drawing/2014/main" val="3709791900"/>
                    </a:ext>
                  </a:extLst>
                </a:gridCol>
                <a:gridCol w="279507">
                  <a:extLst>
                    <a:ext uri="{9D8B030D-6E8A-4147-A177-3AD203B41FA5}">
                      <a16:colId xmlns:a16="http://schemas.microsoft.com/office/drawing/2014/main" val="2944384583"/>
                    </a:ext>
                  </a:extLst>
                </a:gridCol>
                <a:gridCol w="279507">
                  <a:extLst>
                    <a:ext uri="{9D8B030D-6E8A-4147-A177-3AD203B41FA5}">
                      <a16:colId xmlns:a16="http://schemas.microsoft.com/office/drawing/2014/main" val="2797346604"/>
                    </a:ext>
                  </a:extLst>
                </a:gridCol>
                <a:gridCol w="279507">
                  <a:extLst>
                    <a:ext uri="{9D8B030D-6E8A-4147-A177-3AD203B41FA5}">
                      <a16:colId xmlns:a16="http://schemas.microsoft.com/office/drawing/2014/main" val="3647246483"/>
                    </a:ext>
                  </a:extLst>
                </a:gridCol>
                <a:gridCol w="279507">
                  <a:extLst>
                    <a:ext uri="{9D8B030D-6E8A-4147-A177-3AD203B41FA5}">
                      <a16:colId xmlns:a16="http://schemas.microsoft.com/office/drawing/2014/main" val="4192790727"/>
                    </a:ext>
                  </a:extLst>
                </a:gridCol>
                <a:gridCol w="279507">
                  <a:extLst>
                    <a:ext uri="{9D8B030D-6E8A-4147-A177-3AD203B41FA5}">
                      <a16:colId xmlns:a16="http://schemas.microsoft.com/office/drawing/2014/main" val="1426622618"/>
                    </a:ext>
                  </a:extLst>
                </a:gridCol>
                <a:gridCol w="279507">
                  <a:extLst>
                    <a:ext uri="{9D8B030D-6E8A-4147-A177-3AD203B41FA5}">
                      <a16:colId xmlns:a16="http://schemas.microsoft.com/office/drawing/2014/main" val="3767723766"/>
                    </a:ext>
                  </a:extLst>
                </a:gridCol>
                <a:gridCol w="279507">
                  <a:extLst>
                    <a:ext uri="{9D8B030D-6E8A-4147-A177-3AD203B41FA5}">
                      <a16:colId xmlns:a16="http://schemas.microsoft.com/office/drawing/2014/main" val="1860496926"/>
                    </a:ext>
                  </a:extLst>
                </a:gridCol>
                <a:gridCol w="279507">
                  <a:extLst>
                    <a:ext uri="{9D8B030D-6E8A-4147-A177-3AD203B41FA5}">
                      <a16:colId xmlns:a16="http://schemas.microsoft.com/office/drawing/2014/main" val="3741248068"/>
                    </a:ext>
                  </a:extLst>
                </a:gridCol>
                <a:gridCol w="279507">
                  <a:extLst>
                    <a:ext uri="{9D8B030D-6E8A-4147-A177-3AD203B41FA5}">
                      <a16:colId xmlns:a16="http://schemas.microsoft.com/office/drawing/2014/main" val="2912403096"/>
                    </a:ext>
                  </a:extLst>
                </a:gridCol>
                <a:gridCol w="279507">
                  <a:extLst>
                    <a:ext uri="{9D8B030D-6E8A-4147-A177-3AD203B41FA5}">
                      <a16:colId xmlns:a16="http://schemas.microsoft.com/office/drawing/2014/main" val="2290671446"/>
                    </a:ext>
                  </a:extLst>
                </a:gridCol>
                <a:gridCol w="279507">
                  <a:extLst>
                    <a:ext uri="{9D8B030D-6E8A-4147-A177-3AD203B41FA5}">
                      <a16:colId xmlns:a16="http://schemas.microsoft.com/office/drawing/2014/main" val="3892617172"/>
                    </a:ext>
                  </a:extLst>
                </a:gridCol>
                <a:gridCol w="279507">
                  <a:extLst>
                    <a:ext uri="{9D8B030D-6E8A-4147-A177-3AD203B41FA5}">
                      <a16:colId xmlns:a16="http://schemas.microsoft.com/office/drawing/2014/main" val="3707573806"/>
                    </a:ext>
                  </a:extLst>
                </a:gridCol>
                <a:gridCol w="279507">
                  <a:extLst>
                    <a:ext uri="{9D8B030D-6E8A-4147-A177-3AD203B41FA5}">
                      <a16:colId xmlns:a16="http://schemas.microsoft.com/office/drawing/2014/main" val="2245265644"/>
                    </a:ext>
                  </a:extLst>
                </a:gridCol>
                <a:gridCol w="279507">
                  <a:extLst>
                    <a:ext uri="{9D8B030D-6E8A-4147-A177-3AD203B41FA5}">
                      <a16:colId xmlns:a16="http://schemas.microsoft.com/office/drawing/2014/main" val="3629477756"/>
                    </a:ext>
                  </a:extLst>
                </a:gridCol>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gridCol w="279507">
                  <a:extLst>
                    <a:ext uri="{9D8B030D-6E8A-4147-A177-3AD203B41FA5}">
                      <a16:colId xmlns:a16="http://schemas.microsoft.com/office/drawing/2014/main" val="2816018218"/>
                    </a:ext>
                  </a:extLst>
                </a:gridCol>
              </a:tblGrid>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12700"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grpSp>
        <p:nvGrpSpPr>
          <p:cNvPr id="64" name="Group 63">
            <a:extLst>
              <a:ext uri="{FF2B5EF4-FFF2-40B4-BE49-F238E27FC236}">
                <a16:creationId xmlns:a16="http://schemas.microsoft.com/office/drawing/2014/main" id="{F3F6324D-A7FF-33F0-8417-7D583FA03920}"/>
              </a:ext>
            </a:extLst>
          </p:cNvPr>
          <p:cNvGrpSpPr/>
          <p:nvPr/>
        </p:nvGrpSpPr>
        <p:grpSpPr>
          <a:xfrm>
            <a:off x="1304540" y="3543541"/>
            <a:ext cx="8188200" cy="123111"/>
            <a:chOff x="2000386" y="2978249"/>
            <a:chExt cx="7504342" cy="123111"/>
          </a:xfrm>
        </p:grpSpPr>
        <p:sp>
          <p:nvSpPr>
            <p:cNvPr id="6" name="TextBox 5">
              <a:extLst>
                <a:ext uri="{FF2B5EF4-FFF2-40B4-BE49-F238E27FC236}">
                  <a16:creationId xmlns:a16="http://schemas.microsoft.com/office/drawing/2014/main" id="{D087385D-7A27-DF35-6FB4-E5FD1C1DB000}"/>
                </a:ext>
              </a:extLst>
            </p:cNvPr>
            <p:cNvSpPr txBox="1"/>
            <p:nvPr/>
          </p:nvSpPr>
          <p:spPr>
            <a:xfrm>
              <a:off x="918591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2030</a:t>
              </a:r>
            </a:p>
          </p:txBody>
        </p:sp>
        <p:sp>
          <p:nvSpPr>
            <p:cNvPr id="7" name="TextBox 6">
              <a:extLst>
                <a:ext uri="{FF2B5EF4-FFF2-40B4-BE49-F238E27FC236}">
                  <a16:creationId xmlns:a16="http://schemas.microsoft.com/office/drawing/2014/main" id="{1C4345BF-D984-3C6E-B84C-82B42E26653F}"/>
                </a:ext>
              </a:extLst>
            </p:cNvPr>
            <p:cNvSpPr txBox="1"/>
            <p:nvPr/>
          </p:nvSpPr>
          <p:spPr>
            <a:xfrm>
              <a:off x="892583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2020</a:t>
              </a:r>
            </a:p>
          </p:txBody>
        </p:sp>
        <p:sp>
          <p:nvSpPr>
            <p:cNvPr id="11" name="TextBox 10">
              <a:extLst>
                <a:ext uri="{FF2B5EF4-FFF2-40B4-BE49-F238E27FC236}">
                  <a16:creationId xmlns:a16="http://schemas.microsoft.com/office/drawing/2014/main" id="{752CD069-DC74-71D9-BFE8-8D017C083901}"/>
                </a:ext>
              </a:extLst>
            </p:cNvPr>
            <p:cNvSpPr txBox="1"/>
            <p:nvPr/>
          </p:nvSpPr>
          <p:spPr>
            <a:xfrm>
              <a:off x="867413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2010</a:t>
              </a:r>
            </a:p>
          </p:txBody>
        </p:sp>
        <p:sp>
          <p:nvSpPr>
            <p:cNvPr id="12" name="TextBox 11">
              <a:extLst>
                <a:ext uri="{FF2B5EF4-FFF2-40B4-BE49-F238E27FC236}">
                  <a16:creationId xmlns:a16="http://schemas.microsoft.com/office/drawing/2014/main" id="{AA5BDBC6-F45E-7694-8702-F84263ADF047}"/>
                </a:ext>
              </a:extLst>
            </p:cNvPr>
            <p:cNvSpPr txBox="1"/>
            <p:nvPr/>
          </p:nvSpPr>
          <p:spPr>
            <a:xfrm>
              <a:off x="841405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2000</a:t>
              </a:r>
            </a:p>
          </p:txBody>
        </p:sp>
        <p:sp>
          <p:nvSpPr>
            <p:cNvPr id="14" name="TextBox 13">
              <a:extLst>
                <a:ext uri="{FF2B5EF4-FFF2-40B4-BE49-F238E27FC236}">
                  <a16:creationId xmlns:a16="http://schemas.microsoft.com/office/drawing/2014/main" id="{ADCF0E0B-8E39-DAAE-ABB3-2F6439A107A7}"/>
                </a:ext>
              </a:extLst>
            </p:cNvPr>
            <p:cNvSpPr txBox="1"/>
            <p:nvPr/>
          </p:nvSpPr>
          <p:spPr>
            <a:xfrm>
              <a:off x="816235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1990</a:t>
              </a:r>
            </a:p>
          </p:txBody>
        </p:sp>
        <p:sp>
          <p:nvSpPr>
            <p:cNvPr id="18" name="TextBox 17">
              <a:extLst>
                <a:ext uri="{FF2B5EF4-FFF2-40B4-BE49-F238E27FC236}">
                  <a16:creationId xmlns:a16="http://schemas.microsoft.com/office/drawing/2014/main" id="{63DC8145-41B1-439B-B32D-3659FF9E034B}"/>
                </a:ext>
              </a:extLst>
            </p:cNvPr>
            <p:cNvSpPr txBox="1"/>
            <p:nvPr/>
          </p:nvSpPr>
          <p:spPr>
            <a:xfrm>
              <a:off x="790226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1980</a:t>
              </a:r>
            </a:p>
          </p:txBody>
        </p:sp>
        <p:sp>
          <p:nvSpPr>
            <p:cNvPr id="19" name="TextBox 18">
              <a:extLst>
                <a:ext uri="{FF2B5EF4-FFF2-40B4-BE49-F238E27FC236}">
                  <a16:creationId xmlns:a16="http://schemas.microsoft.com/office/drawing/2014/main" id="{F5E462A9-09FB-6F91-822B-D8BB406634CF}"/>
                </a:ext>
              </a:extLst>
            </p:cNvPr>
            <p:cNvSpPr txBox="1"/>
            <p:nvPr/>
          </p:nvSpPr>
          <p:spPr>
            <a:xfrm>
              <a:off x="7650569"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1970</a:t>
              </a:r>
            </a:p>
          </p:txBody>
        </p:sp>
        <p:sp>
          <p:nvSpPr>
            <p:cNvPr id="23" name="TextBox 22">
              <a:extLst>
                <a:ext uri="{FF2B5EF4-FFF2-40B4-BE49-F238E27FC236}">
                  <a16:creationId xmlns:a16="http://schemas.microsoft.com/office/drawing/2014/main" id="{F277D4D8-5DD2-A9C8-9210-C18B4EC98FEE}"/>
                </a:ext>
              </a:extLst>
            </p:cNvPr>
            <p:cNvSpPr txBox="1"/>
            <p:nvPr/>
          </p:nvSpPr>
          <p:spPr>
            <a:xfrm>
              <a:off x="7390484"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1960</a:t>
              </a:r>
            </a:p>
          </p:txBody>
        </p:sp>
        <p:sp>
          <p:nvSpPr>
            <p:cNvPr id="24" name="TextBox 23">
              <a:extLst>
                <a:ext uri="{FF2B5EF4-FFF2-40B4-BE49-F238E27FC236}">
                  <a16:creationId xmlns:a16="http://schemas.microsoft.com/office/drawing/2014/main" id="{F5236532-4DDB-86ED-2B63-15889038DBF7}"/>
                </a:ext>
              </a:extLst>
            </p:cNvPr>
            <p:cNvSpPr txBox="1"/>
            <p:nvPr/>
          </p:nvSpPr>
          <p:spPr>
            <a:xfrm>
              <a:off x="713020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1950</a:t>
              </a:r>
            </a:p>
          </p:txBody>
        </p:sp>
        <p:sp>
          <p:nvSpPr>
            <p:cNvPr id="27" name="TextBox 26">
              <a:extLst>
                <a:ext uri="{FF2B5EF4-FFF2-40B4-BE49-F238E27FC236}">
                  <a16:creationId xmlns:a16="http://schemas.microsoft.com/office/drawing/2014/main" id="{8CB88A49-E839-AD3F-4E36-15847DA178E3}"/>
                </a:ext>
              </a:extLst>
            </p:cNvPr>
            <p:cNvSpPr txBox="1"/>
            <p:nvPr/>
          </p:nvSpPr>
          <p:spPr>
            <a:xfrm>
              <a:off x="687012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1940</a:t>
              </a:r>
            </a:p>
          </p:txBody>
        </p:sp>
        <p:sp>
          <p:nvSpPr>
            <p:cNvPr id="30" name="TextBox 29">
              <a:extLst>
                <a:ext uri="{FF2B5EF4-FFF2-40B4-BE49-F238E27FC236}">
                  <a16:creationId xmlns:a16="http://schemas.microsoft.com/office/drawing/2014/main" id="{31FDCADD-BE91-A954-36FA-D9B898070E54}"/>
                </a:ext>
              </a:extLst>
            </p:cNvPr>
            <p:cNvSpPr txBox="1"/>
            <p:nvPr/>
          </p:nvSpPr>
          <p:spPr>
            <a:xfrm>
              <a:off x="661842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1930</a:t>
              </a:r>
            </a:p>
          </p:txBody>
        </p:sp>
        <p:sp>
          <p:nvSpPr>
            <p:cNvPr id="31" name="TextBox 30">
              <a:extLst>
                <a:ext uri="{FF2B5EF4-FFF2-40B4-BE49-F238E27FC236}">
                  <a16:creationId xmlns:a16="http://schemas.microsoft.com/office/drawing/2014/main" id="{A392E8FD-102D-40AB-4EB3-17F3EFD18133}"/>
                </a:ext>
              </a:extLst>
            </p:cNvPr>
            <p:cNvSpPr txBox="1"/>
            <p:nvPr/>
          </p:nvSpPr>
          <p:spPr>
            <a:xfrm>
              <a:off x="635834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1920</a:t>
              </a:r>
            </a:p>
          </p:txBody>
        </p:sp>
        <p:sp>
          <p:nvSpPr>
            <p:cNvPr id="32" name="TextBox 31">
              <a:extLst>
                <a:ext uri="{FF2B5EF4-FFF2-40B4-BE49-F238E27FC236}">
                  <a16:creationId xmlns:a16="http://schemas.microsoft.com/office/drawing/2014/main" id="{3DE00B0D-98DB-4479-0695-C846159183F0}"/>
                </a:ext>
              </a:extLst>
            </p:cNvPr>
            <p:cNvSpPr txBox="1"/>
            <p:nvPr/>
          </p:nvSpPr>
          <p:spPr>
            <a:xfrm>
              <a:off x="610664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1910</a:t>
              </a:r>
            </a:p>
          </p:txBody>
        </p:sp>
        <p:sp>
          <p:nvSpPr>
            <p:cNvPr id="35" name="TextBox 34">
              <a:extLst>
                <a:ext uri="{FF2B5EF4-FFF2-40B4-BE49-F238E27FC236}">
                  <a16:creationId xmlns:a16="http://schemas.microsoft.com/office/drawing/2014/main" id="{98F5FDF1-C2DC-2100-DC9C-5ABA30BB5F7E}"/>
                </a:ext>
              </a:extLst>
            </p:cNvPr>
            <p:cNvSpPr txBox="1"/>
            <p:nvPr/>
          </p:nvSpPr>
          <p:spPr>
            <a:xfrm>
              <a:off x="584655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1900</a:t>
              </a:r>
            </a:p>
          </p:txBody>
        </p:sp>
        <p:sp>
          <p:nvSpPr>
            <p:cNvPr id="36" name="TextBox 35">
              <a:extLst>
                <a:ext uri="{FF2B5EF4-FFF2-40B4-BE49-F238E27FC236}">
                  <a16:creationId xmlns:a16="http://schemas.microsoft.com/office/drawing/2014/main" id="{F8164CE2-3C41-E68A-A225-959EC1568A5C}"/>
                </a:ext>
              </a:extLst>
            </p:cNvPr>
            <p:cNvSpPr txBox="1"/>
            <p:nvPr/>
          </p:nvSpPr>
          <p:spPr>
            <a:xfrm>
              <a:off x="5594859"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1890</a:t>
              </a:r>
            </a:p>
          </p:txBody>
        </p:sp>
        <p:sp>
          <p:nvSpPr>
            <p:cNvPr id="37" name="TextBox 36">
              <a:extLst>
                <a:ext uri="{FF2B5EF4-FFF2-40B4-BE49-F238E27FC236}">
                  <a16:creationId xmlns:a16="http://schemas.microsoft.com/office/drawing/2014/main" id="{EBC1E8EC-E839-65BA-9343-E20B782DA22B}"/>
                </a:ext>
              </a:extLst>
            </p:cNvPr>
            <p:cNvSpPr txBox="1"/>
            <p:nvPr/>
          </p:nvSpPr>
          <p:spPr>
            <a:xfrm>
              <a:off x="200038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1750</a:t>
              </a:r>
            </a:p>
          </p:txBody>
        </p:sp>
        <p:sp>
          <p:nvSpPr>
            <p:cNvPr id="40" name="TextBox 39">
              <a:extLst>
                <a:ext uri="{FF2B5EF4-FFF2-40B4-BE49-F238E27FC236}">
                  <a16:creationId xmlns:a16="http://schemas.microsoft.com/office/drawing/2014/main" id="{A6AD6A37-D2B3-3480-C6FA-23F3E7392587}"/>
                </a:ext>
              </a:extLst>
            </p:cNvPr>
            <p:cNvSpPr txBox="1"/>
            <p:nvPr/>
          </p:nvSpPr>
          <p:spPr>
            <a:xfrm>
              <a:off x="533511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1880</a:t>
              </a:r>
            </a:p>
          </p:txBody>
        </p:sp>
        <p:sp>
          <p:nvSpPr>
            <p:cNvPr id="41" name="TextBox 40">
              <a:extLst>
                <a:ext uri="{FF2B5EF4-FFF2-40B4-BE49-F238E27FC236}">
                  <a16:creationId xmlns:a16="http://schemas.microsoft.com/office/drawing/2014/main" id="{15A35166-898B-AFA0-BBFC-D8997C260983}"/>
                </a:ext>
              </a:extLst>
            </p:cNvPr>
            <p:cNvSpPr txBox="1"/>
            <p:nvPr/>
          </p:nvSpPr>
          <p:spPr>
            <a:xfrm>
              <a:off x="5075031"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1870</a:t>
              </a:r>
            </a:p>
          </p:txBody>
        </p:sp>
        <p:sp>
          <p:nvSpPr>
            <p:cNvPr id="43" name="TextBox 42">
              <a:extLst>
                <a:ext uri="{FF2B5EF4-FFF2-40B4-BE49-F238E27FC236}">
                  <a16:creationId xmlns:a16="http://schemas.microsoft.com/office/drawing/2014/main" id="{74D22D52-727C-4971-C535-3909CC230AE4}"/>
                </a:ext>
              </a:extLst>
            </p:cNvPr>
            <p:cNvSpPr txBox="1"/>
            <p:nvPr/>
          </p:nvSpPr>
          <p:spPr>
            <a:xfrm>
              <a:off x="482333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1860</a:t>
              </a:r>
            </a:p>
          </p:txBody>
        </p:sp>
        <p:sp>
          <p:nvSpPr>
            <p:cNvPr id="45" name="TextBox 44">
              <a:extLst>
                <a:ext uri="{FF2B5EF4-FFF2-40B4-BE49-F238E27FC236}">
                  <a16:creationId xmlns:a16="http://schemas.microsoft.com/office/drawing/2014/main" id="{C768E49D-4762-959F-7579-292808B7ACCF}"/>
                </a:ext>
              </a:extLst>
            </p:cNvPr>
            <p:cNvSpPr txBox="1"/>
            <p:nvPr/>
          </p:nvSpPr>
          <p:spPr>
            <a:xfrm>
              <a:off x="456324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1850</a:t>
              </a:r>
            </a:p>
          </p:txBody>
        </p:sp>
        <p:sp>
          <p:nvSpPr>
            <p:cNvPr id="47" name="TextBox 46">
              <a:extLst>
                <a:ext uri="{FF2B5EF4-FFF2-40B4-BE49-F238E27FC236}">
                  <a16:creationId xmlns:a16="http://schemas.microsoft.com/office/drawing/2014/main" id="{9D168D9A-3E0B-CAFE-C942-B996D5A72048}"/>
                </a:ext>
              </a:extLst>
            </p:cNvPr>
            <p:cNvSpPr txBox="1"/>
            <p:nvPr/>
          </p:nvSpPr>
          <p:spPr>
            <a:xfrm>
              <a:off x="431155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1840</a:t>
              </a:r>
            </a:p>
          </p:txBody>
        </p:sp>
        <p:sp>
          <p:nvSpPr>
            <p:cNvPr id="50" name="TextBox 49">
              <a:extLst>
                <a:ext uri="{FF2B5EF4-FFF2-40B4-BE49-F238E27FC236}">
                  <a16:creationId xmlns:a16="http://schemas.microsoft.com/office/drawing/2014/main" id="{2F80FC5C-16EA-2DEA-9DE6-654433A74639}"/>
                </a:ext>
              </a:extLst>
            </p:cNvPr>
            <p:cNvSpPr txBox="1"/>
            <p:nvPr/>
          </p:nvSpPr>
          <p:spPr>
            <a:xfrm>
              <a:off x="4051465"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1830</a:t>
              </a:r>
            </a:p>
          </p:txBody>
        </p:sp>
        <p:sp>
          <p:nvSpPr>
            <p:cNvPr id="54" name="TextBox 53">
              <a:extLst>
                <a:ext uri="{FF2B5EF4-FFF2-40B4-BE49-F238E27FC236}">
                  <a16:creationId xmlns:a16="http://schemas.microsoft.com/office/drawing/2014/main" id="{A32C5D29-A526-A2EF-B02C-13386567ED07}"/>
                </a:ext>
              </a:extLst>
            </p:cNvPr>
            <p:cNvSpPr txBox="1"/>
            <p:nvPr/>
          </p:nvSpPr>
          <p:spPr>
            <a:xfrm>
              <a:off x="3799767"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1820</a:t>
              </a:r>
            </a:p>
          </p:txBody>
        </p:sp>
        <p:sp>
          <p:nvSpPr>
            <p:cNvPr id="55" name="TextBox 54">
              <a:extLst>
                <a:ext uri="{FF2B5EF4-FFF2-40B4-BE49-F238E27FC236}">
                  <a16:creationId xmlns:a16="http://schemas.microsoft.com/office/drawing/2014/main" id="{D4AEC5FB-E110-597C-5A75-3FCABD0C0171}"/>
                </a:ext>
              </a:extLst>
            </p:cNvPr>
            <p:cNvSpPr txBox="1"/>
            <p:nvPr/>
          </p:nvSpPr>
          <p:spPr>
            <a:xfrm>
              <a:off x="3539682"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1810</a:t>
              </a:r>
            </a:p>
          </p:txBody>
        </p:sp>
        <p:sp>
          <p:nvSpPr>
            <p:cNvPr id="56" name="TextBox 55">
              <a:extLst>
                <a:ext uri="{FF2B5EF4-FFF2-40B4-BE49-F238E27FC236}">
                  <a16:creationId xmlns:a16="http://schemas.microsoft.com/office/drawing/2014/main" id="{16DE5DDB-7A24-1D6C-F9E8-51E7DD7B0B3A}"/>
                </a:ext>
              </a:extLst>
            </p:cNvPr>
            <p:cNvSpPr txBox="1"/>
            <p:nvPr/>
          </p:nvSpPr>
          <p:spPr>
            <a:xfrm>
              <a:off x="3279406"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1800</a:t>
              </a:r>
            </a:p>
          </p:txBody>
        </p:sp>
        <p:sp>
          <p:nvSpPr>
            <p:cNvPr id="57" name="TextBox 56">
              <a:extLst>
                <a:ext uri="{FF2B5EF4-FFF2-40B4-BE49-F238E27FC236}">
                  <a16:creationId xmlns:a16="http://schemas.microsoft.com/office/drawing/2014/main" id="{8505BB57-B14B-69FB-3198-5D899D6727FB}"/>
                </a:ext>
              </a:extLst>
            </p:cNvPr>
            <p:cNvSpPr txBox="1"/>
            <p:nvPr/>
          </p:nvSpPr>
          <p:spPr>
            <a:xfrm>
              <a:off x="3019321"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1790</a:t>
              </a:r>
            </a:p>
          </p:txBody>
        </p:sp>
        <p:sp>
          <p:nvSpPr>
            <p:cNvPr id="58" name="TextBox 57">
              <a:extLst>
                <a:ext uri="{FF2B5EF4-FFF2-40B4-BE49-F238E27FC236}">
                  <a16:creationId xmlns:a16="http://schemas.microsoft.com/office/drawing/2014/main" id="{58F39A47-83CF-5AB7-3FC2-0773E2E54919}"/>
                </a:ext>
              </a:extLst>
            </p:cNvPr>
            <p:cNvSpPr txBox="1"/>
            <p:nvPr/>
          </p:nvSpPr>
          <p:spPr>
            <a:xfrm>
              <a:off x="2767623"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1780</a:t>
              </a:r>
            </a:p>
          </p:txBody>
        </p:sp>
        <p:sp>
          <p:nvSpPr>
            <p:cNvPr id="59" name="TextBox 58">
              <a:extLst>
                <a:ext uri="{FF2B5EF4-FFF2-40B4-BE49-F238E27FC236}">
                  <a16:creationId xmlns:a16="http://schemas.microsoft.com/office/drawing/2014/main" id="{18C7482F-BB62-30B1-77DF-D977E9B834AE}"/>
                </a:ext>
              </a:extLst>
            </p:cNvPr>
            <p:cNvSpPr txBox="1"/>
            <p:nvPr/>
          </p:nvSpPr>
          <p:spPr>
            <a:xfrm>
              <a:off x="2507538"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1770</a:t>
              </a:r>
            </a:p>
          </p:txBody>
        </p:sp>
        <p:sp>
          <p:nvSpPr>
            <p:cNvPr id="60" name="TextBox 59">
              <a:extLst>
                <a:ext uri="{FF2B5EF4-FFF2-40B4-BE49-F238E27FC236}">
                  <a16:creationId xmlns:a16="http://schemas.microsoft.com/office/drawing/2014/main" id="{E5C4B45A-3FB6-616E-7147-BD4719A755F9}"/>
                </a:ext>
              </a:extLst>
            </p:cNvPr>
            <p:cNvSpPr txBox="1"/>
            <p:nvPr/>
          </p:nvSpPr>
          <p:spPr>
            <a:xfrm>
              <a:off x="2255840" y="2978249"/>
              <a:ext cx="318810"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1760</a:t>
              </a:r>
            </a:p>
          </p:txBody>
        </p:sp>
      </p:grpSp>
      <p:graphicFrame>
        <p:nvGraphicFramePr>
          <p:cNvPr id="65" name="Table 5">
            <a:extLst>
              <a:ext uri="{FF2B5EF4-FFF2-40B4-BE49-F238E27FC236}">
                <a16:creationId xmlns:a16="http://schemas.microsoft.com/office/drawing/2014/main" id="{25507B19-A220-FDC3-E844-27E1A01443A4}"/>
              </a:ext>
            </a:extLst>
          </p:cNvPr>
          <p:cNvGraphicFramePr>
            <a:graphicFrameLocks noGrp="1"/>
          </p:cNvGraphicFramePr>
          <p:nvPr>
            <p:extLst>
              <p:ext uri="{D42A27DB-BD31-4B8C-83A1-F6EECF244321}">
                <p14:modId xmlns:p14="http://schemas.microsoft.com/office/powerpoint/2010/main" val="2811215903"/>
              </p:ext>
            </p:extLst>
          </p:nvPr>
        </p:nvGraphicFramePr>
        <p:xfrm>
          <a:off x="203201" y="3204111"/>
          <a:ext cx="838521" cy="344594"/>
        </p:xfrm>
        <a:graphic>
          <a:graphicData uri="http://schemas.openxmlformats.org/drawingml/2006/table">
            <a:tbl>
              <a:tblPr firstRow="1" bandRow="1">
                <a:tableStyleId>{5C22544A-7EE6-4342-B048-85BDC9FD1C3A}</a:tableStyleId>
              </a:tblPr>
              <a:tblGrid>
                <a:gridCol w="279507">
                  <a:extLst>
                    <a:ext uri="{9D8B030D-6E8A-4147-A177-3AD203B41FA5}">
                      <a16:colId xmlns:a16="http://schemas.microsoft.com/office/drawing/2014/main" val="378601737"/>
                    </a:ext>
                  </a:extLst>
                </a:gridCol>
                <a:gridCol w="279507">
                  <a:extLst>
                    <a:ext uri="{9D8B030D-6E8A-4147-A177-3AD203B41FA5}">
                      <a16:colId xmlns:a16="http://schemas.microsoft.com/office/drawing/2014/main" val="2757898163"/>
                    </a:ext>
                  </a:extLst>
                </a:gridCol>
                <a:gridCol w="279507">
                  <a:extLst>
                    <a:ext uri="{9D8B030D-6E8A-4147-A177-3AD203B41FA5}">
                      <a16:colId xmlns:a16="http://schemas.microsoft.com/office/drawing/2014/main" val="3331207199"/>
                    </a:ext>
                  </a:extLst>
                </a:gridCol>
              </a:tblGrid>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3913880"/>
                  </a:ext>
                </a:extLst>
              </a:tr>
              <a:tr h="172297">
                <a:tc>
                  <a:txBody>
                    <a:bodyPr/>
                    <a:lstStyle/>
                    <a:p>
                      <a:endParaRPr lang="en-GB" sz="100"/>
                    </a:p>
                  </a:txBody>
                  <a:tcPr>
                    <a:lnL w="6350" cap="flat" cmpd="sng" algn="ctr">
                      <a:solidFill>
                        <a:schemeClr val="bg2"/>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28575" cap="flat" cmpd="sng" algn="ctr">
                      <a:solidFill>
                        <a:schemeClr val="bg1"/>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endParaRPr lang="en-GB" sz="100"/>
                    </a:p>
                  </a:txBody>
                  <a:tcP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9778174"/>
                  </a:ext>
                </a:extLst>
              </a:tr>
            </a:tbl>
          </a:graphicData>
        </a:graphic>
      </p:graphicFrame>
      <p:cxnSp>
        <p:nvCxnSpPr>
          <p:cNvPr id="67" name="Straight Connector 66">
            <a:extLst>
              <a:ext uri="{FF2B5EF4-FFF2-40B4-BE49-F238E27FC236}">
                <a16:creationId xmlns:a16="http://schemas.microsoft.com/office/drawing/2014/main" id="{52B25B7D-CA53-FB47-1530-BCD856543CC9}"/>
              </a:ext>
            </a:extLst>
          </p:cNvPr>
          <p:cNvCxnSpPr>
            <a:cxnSpLocks/>
            <a:stCxn id="65" idx="3"/>
            <a:endCxn id="4" idx="1"/>
          </p:cNvCxnSpPr>
          <p:nvPr/>
        </p:nvCxnSpPr>
        <p:spPr>
          <a:xfrm>
            <a:off x="1041722" y="3376408"/>
            <a:ext cx="44417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9FCE6487-9C5D-EF3F-9012-1D4D93033FE7}"/>
              </a:ext>
            </a:extLst>
          </p:cNvPr>
          <p:cNvGrpSpPr/>
          <p:nvPr/>
        </p:nvGrpSpPr>
        <p:grpSpPr>
          <a:xfrm>
            <a:off x="31721" y="3543541"/>
            <a:ext cx="1182968" cy="123111"/>
            <a:chOff x="31721" y="2973090"/>
            <a:chExt cx="1182968" cy="123111"/>
          </a:xfrm>
        </p:grpSpPr>
        <p:sp>
          <p:nvSpPr>
            <p:cNvPr id="69" name="TextBox 68">
              <a:extLst>
                <a:ext uri="{FF2B5EF4-FFF2-40B4-BE49-F238E27FC236}">
                  <a16:creationId xmlns:a16="http://schemas.microsoft.com/office/drawing/2014/main" id="{AC9BD0C6-AF02-A62D-40A1-E6FE9197227B}"/>
                </a:ext>
              </a:extLst>
            </p:cNvPr>
            <p:cNvSpPr txBox="1"/>
            <p:nvPr/>
          </p:nvSpPr>
          <p:spPr>
            <a:xfrm>
              <a:off x="866826"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1520</a:t>
              </a:r>
            </a:p>
          </p:txBody>
        </p:sp>
        <p:sp>
          <p:nvSpPr>
            <p:cNvPr id="70" name="TextBox 69">
              <a:extLst>
                <a:ext uri="{FF2B5EF4-FFF2-40B4-BE49-F238E27FC236}">
                  <a16:creationId xmlns:a16="http://schemas.microsoft.com/office/drawing/2014/main" id="{F09EB5DA-6B86-B5FC-27E8-508683F329D5}"/>
                </a:ext>
              </a:extLst>
            </p:cNvPr>
            <p:cNvSpPr txBox="1"/>
            <p:nvPr/>
          </p:nvSpPr>
          <p:spPr>
            <a:xfrm>
              <a:off x="580443"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1520</a:t>
              </a:r>
            </a:p>
          </p:txBody>
        </p:sp>
        <p:sp>
          <p:nvSpPr>
            <p:cNvPr id="71" name="TextBox 70">
              <a:extLst>
                <a:ext uri="{FF2B5EF4-FFF2-40B4-BE49-F238E27FC236}">
                  <a16:creationId xmlns:a16="http://schemas.microsoft.com/office/drawing/2014/main" id="{06AC932B-F5BF-6C01-FCD2-5BC523041CCC}"/>
                </a:ext>
              </a:extLst>
            </p:cNvPr>
            <p:cNvSpPr txBox="1"/>
            <p:nvPr/>
          </p:nvSpPr>
          <p:spPr>
            <a:xfrm>
              <a:off x="308405"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1500</a:t>
              </a:r>
            </a:p>
          </p:txBody>
        </p:sp>
        <p:sp>
          <p:nvSpPr>
            <p:cNvPr id="72" name="TextBox 71">
              <a:extLst>
                <a:ext uri="{FF2B5EF4-FFF2-40B4-BE49-F238E27FC236}">
                  <a16:creationId xmlns:a16="http://schemas.microsoft.com/office/drawing/2014/main" id="{42C9AB1F-11F5-960E-50AB-B705F3BBBE41}"/>
                </a:ext>
              </a:extLst>
            </p:cNvPr>
            <p:cNvSpPr txBox="1"/>
            <p:nvPr/>
          </p:nvSpPr>
          <p:spPr>
            <a:xfrm>
              <a:off x="31721" y="2973090"/>
              <a:ext cx="347863" cy="123111"/>
            </a:xfrm>
            <a:prstGeom prst="rect">
              <a:avLst/>
            </a:prstGeom>
            <a:noFill/>
          </p:spPr>
          <p:txBody>
            <a:bodyPr wrap="square" lIns="0" tIns="0" rIns="0" bIns="0" rtlCol="0">
              <a:spAutoFit/>
            </a:bodyPr>
            <a:lstStyle/>
            <a:p>
              <a:pPr algn="ctr">
                <a:spcAft>
                  <a:spcPts val="600"/>
                </a:spcAft>
              </a:pPr>
              <a:r>
                <a:rPr lang="en-GB" sz="800">
                  <a:solidFill>
                    <a:schemeClr val="bg1"/>
                  </a:solidFill>
                  <a:latin typeface="Roboto" panose="02000000000000000000" pitchFamily="2" charset="0"/>
                  <a:ea typeface="Roboto" panose="02000000000000000000" pitchFamily="2" charset="0"/>
                  <a:cs typeface="Roboto" panose="02000000000000000000" pitchFamily="2" charset="0"/>
                </a:rPr>
                <a:t>1490</a:t>
              </a:r>
            </a:p>
          </p:txBody>
        </p:sp>
      </p:grpSp>
      <p:cxnSp>
        <p:nvCxnSpPr>
          <p:cNvPr id="75" name="Straight Arrow Connector 74">
            <a:extLst>
              <a:ext uri="{FF2B5EF4-FFF2-40B4-BE49-F238E27FC236}">
                <a16:creationId xmlns:a16="http://schemas.microsoft.com/office/drawing/2014/main" id="{30685524-EF60-DBA5-2545-8751700D1D0E}"/>
              </a:ext>
            </a:extLst>
          </p:cNvPr>
          <p:cNvCxnSpPr>
            <a:cxnSpLocks/>
          </p:cNvCxnSpPr>
          <p:nvPr/>
        </p:nvCxnSpPr>
        <p:spPr>
          <a:xfrm>
            <a:off x="1477511"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BED74AB-A638-8221-C757-A568AE009817}"/>
              </a:ext>
            </a:extLst>
          </p:cNvPr>
          <p:cNvCxnSpPr>
            <a:cxnSpLocks/>
          </p:cNvCxnSpPr>
          <p:nvPr/>
        </p:nvCxnSpPr>
        <p:spPr>
          <a:xfrm>
            <a:off x="3441933" y="2592198"/>
            <a:ext cx="0" cy="545285"/>
          </a:xfrm>
          <a:prstGeom prst="straightConnector1">
            <a:avLst/>
          </a:prstGeom>
          <a:ln w="28575">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381D56B9-AD63-6336-0CA7-DAE331BDA6AA}"/>
              </a:ext>
            </a:extLst>
          </p:cNvPr>
          <p:cNvCxnSpPr>
            <a:cxnSpLocks/>
          </p:cNvCxnSpPr>
          <p:nvPr/>
        </p:nvCxnSpPr>
        <p:spPr>
          <a:xfrm>
            <a:off x="5121129"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FC0FF2B3-6F69-2D78-DF73-3717A752D16D}"/>
              </a:ext>
            </a:extLst>
          </p:cNvPr>
          <p:cNvCxnSpPr>
            <a:cxnSpLocks/>
          </p:cNvCxnSpPr>
          <p:nvPr/>
        </p:nvCxnSpPr>
        <p:spPr>
          <a:xfrm>
            <a:off x="5954435" y="2084727"/>
            <a:ext cx="0" cy="105275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4F6EED49-5428-1A12-F1BF-F760A7CE6C23}"/>
              </a:ext>
            </a:extLst>
          </p:cNvPr>
          <p:cNvCxnSpPr>
            <a:cxnSpLocks/>
          </p:cNvCxnSpPr>
          <p:nvPr/>
        </p:nvCxnSpPr>
        <p:spPr>
          <a:xfrm>
            <a:off x="6787742" y="2592198"/>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78F61CAD-EEFD-6481-1BAD-0EC22450A99D}"/>
              </a:ext>
            </a:extLst>
          </p:cNvPr>
          <p:cNvCxnSpPr>
            <a:cxnSpLocks/>
          </p:cNvCxnSpPr>
          <p:nvPr/>
        </p:nvCxnSpPr>
        <p:spPr>
          <a:xfrm>
            <a:off x="7349804" y="2084727"/>
            <a:ext cx="0" cy="1052756"/>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D5DAF5E3-E28D-2617-A655-5F0022594159}"/>
              </a:ext>
            </a:extLst>
          </p:cNvPr>
          <p:cNvCxnSpPr>
            <a:cxnSpLocks/>
          </p:cNvCxnSpPr>
          <p:nvPr/>
        </p:nvCxnSpPr>
        <p:spPr>
          <a:xfrm>
            <a:off x="7912827" y="2592198"/>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E3D5EB02-529C-465C-9F98-F88C6AD5A148}"/>
              </a:ext>
            </a:extLst>
          </p:cNvPr>
          <p:cNvCxnSpPr>
            <a:cxnSpLocks/>
          </p:cNvCxnSpPr>
          <p:nvPr/>
        </p:nvCxnSpPr>
        <p:spPr>
          <a:xfrm flipH="1" flipV="1">
            <a:off x="482336" y="3750542"/>
            <a:ext cx="0" cy="545285"/>
          </a:xfrm>
          <a:prstGeom prst="straightConnector1">
            <a:avLst/>
          </a:prstGeom>
          <a:ln w="2857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EEE20A51-E541-7469-1E76-47DE42D5F2EB}"/>
              </a:ext>
            </a:extLst>
          </p:cNvPr>
          <p:cNvSpPr txBox="1"/>
          <p:nvPr/>
        </p:nvSpPr>
        <p:spPr>
          <a:xfrm>
            <a:off x="-19560" y="4267453"/>
            <a:ext cx="2120633" cy="707886"/>
          </a:xfrm>
          <a:prstGeom prst="rect">
            <a:avLst/>
          </a:prstGeom>
          <a:noFill/>
        </p:spPr>
        <p:txBody>
          <a:bodyPr wrap="square" rtlCol="0">
            <a:spAutoFit/>
          </a:bodyPr>
          <a:lstStyle/>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Leonardo</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(1470s-1500s) – Y1</a:t>
            </a:r>
          </a:p>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Raphael</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(1500s-1520) – Y3</a:t>
            </a:r>
          </a:p>
          <a:p>
            <a:pPr algn="ctr">
              <a:spcAft>
                <a:spcPts val="600"/>
              </a:spcAft>
            </a:pPr>
            <a:r>
              <a:rPr lang="en-GB" sz="1000" b="1">
                <a:solidFill>
                  <a:schemeClr val="accent5"/>
                </a:solidFill>
                <a:latin typeface="Roboto" panose="02000000000000000000" pitchFamily="2" charset="0"/>
                <a:ea typeface="Roboto" panose="02000000000000000000" pitchFamily="2" charset="0"/>
                <a:cs typeface="Roboto" panose="02000000000000000000" pitchFamily="2" charset="0"/>
              </a:rPr>
              <a:t>Michelangelo</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(1500s-40s) – Y5</a:t>
            </a:r>
          </a:p>
        </p:txBody>
      </p:sp>
      <p:sp>
        <p:nvSpPr>
          <p:cNvPr id="89" name="TextBox 88">
            <a:extLst>
              <a:ext uri="{FF2B5EF4-FFF2-40B4-BE49-F238E27FC236}">
                <a16:creationId xmlns:a16="http://schemas.microsoft.com/office/drawing/2014/main" id="{DBEA4748-049E-7804-54B1-36CFBCB8713F}"/>
              </a:ext>
            </a:extLst>
          </p:cNvPr>
          <p:cNvSpPr txBox="1"/>
          <p:nvPr/>
        </p:nvSpPr>
        <p:spPr>
          <a:xfrm>
            <a:off x="864266"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Rousseau</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(1750-1780s) – Y4</a:t>
            </a:r>
          </a:p>
        </p:txBody>
      </p:sp>
      <p:sp>
        <p:nvSpPr>
          <p:cNvPr id="90" name="TextBox 89">
            <a:extLst>
              <a:ext uri="{FF2B5EF4-FFF2-40B4-BE49-F238E27FC236}">
                <a16:creationId xmlns:a16="http://schemas.microsoft.com/office/drawing/2014/main" id="{F3B07A68-B976-8770-6820-A0B3407C34E3}"/>
              </a:ext>
            </a:extLst>
          </p:cNvPr>
          <p:cNvSpPr txBox="1"/>
          <p:nvPr/>
        </p:nvSpPr>
        <p:spPr>
          <a:xfrm>
            <a:off x="2771074" y="2182920"/>
            <a:ext cx="1341505" cy="400110"/>
          </a:xfrm>
          <a:prstGeom prst="rect">
            <a:avLst/>
          </a:prstGeom>
          <a:noFill/>
        </p:spPr>
        <p:txBody>
          <a:bodyPr wrap="square" rtlCol="0">
            <a:spAutoFit/>
          </a:bodyPr>
          <a:lstStyle/>
          <a:p>
            <a:pPr algn="ctr"/>
            <a:r>
              <a:rPr lang="en-GB" sz="1000" b="1">
                <a:solidFill>
                  <a:schemeClr val="bg2"/>
                </a:solidFill>
                <a:latin typeface="Roboto" panose="02000000000000000000" pitchFamily="2" charset="0"/>
                <a:ea typeface="Roboto" panose="02000000000000000000" pitchFamily="2" charset="0"/>
                <a:cs typeface="Roboto" panose="02000000000000000000" pitchFamily="2" charset="0"/>
              </a:rPr>
              <a:t>Hokusai*</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(1820-30s) – Y2</a:t>
            </a:r>
          </a:p>
        </p:txBody>
      </p:sp>
      <p:sp>
        <p:nvSpPr>
          <p:cNvPr id="91" name="TextBox 90">
            <a:extLst>
              <a:ext uri="{FF2B5EF4-FFF2-40B4-BE49-F238E27FC236}">
                <a16:creationId xmlns:a16="http://schemas.microsoft.com/office/drawing/2014/main" id="{D49E96F7-1064-BD5E-C162-6C53BE50DC3B}"/>
              </a:ext>
            </a:extLst>
          </p:cNvPr>
          <p:cNvSpPr txBox="1"/>
          <p:nvPr/>
        </p:nvSpPr>
        <p:spPr>
          <a:xfrm>
            <a:off x="514434" y="6012706"/>
            <a:ext cx="3254519" cy="400110"/>
          </a:xfrm>
          <a:prstGeom prst="rect">
            <a:avLst/>
          </a:prstGeom>
          <a:noFill/>
        </p:spPr>
        <p:txBody>
          <a:bodyPr wrap="square" rtlCol="0">
            <a:spAutoFit/>
          </a:bodyPr>
          <a:lstStyle/>
          <a:p>
            <a:pPr algn="l">
              <a:spcAft>
                <a:spcPts val="600"/>
              </a:spcAft>
            </a:pP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*The art history terms </a:t>
            </a:r>
            <a:r>
              <a:rPr lang="en-GB" sz="1000" i="1" dirty="0">
                <a:solidFill>
                  <a:schemeClr val="bg1"/>
                </a:solidFill>
                <a:latin typeface="Roboto" panose="02000000000000000000" pitchFamily="2" charset="0"/>
                <a:ea typeface="Roboto" panose="02000000000000000000" pitchFamily="2" charset="0"/>
                <a:cs typeface="Roboto" panose="02000000000000000000" pitchFamily="2" charset="0"/>
              </a:rPr>
              <a:t>traditional</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n-GB" sz="1000" i="1" dirty="0">
                <a:solidFill>
                  <a:schemeClr val="bg1"/>
                </a:solidFill>
                <a:latin typeface="Roboto" panose="02000000000000000000" pitchFamily="2" charset="0"/>
                <a:ea typeface="Roboto" panose="02000000000000000000" pitchFamily="2" charset="0"/>
                <a:cs typeface="Roboto" panose="02000000000000000000" pitchFamily="2" charset="0"/>
              </a:rPr>
              <a:t>modern</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 and </a:t>
            </a:r>
            <a:r>
              <a:rPr lang="en-GB" sz="1000" i="1" dirty="0">
                <a:solidFill>
                  <a:schemeClr val="bg1"/>
                </a:solidFill>
                <a:latin typeface="Roboto" panose="02000000000000000000" pitchFamily="2" charset="0"/>
                <a:ea typeface="Roboto" panose="02000000000000000000" pitchFamily="2" charset="0"/>
                <a:cs typeface="Roboto" panose="02000000000000000000" pitchFamily="2" charset="0"/>
              </a:rPr>
              <a:t>contemporary</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 art are only applied to western art.</a:t>
            </a:r>
          </a:p>
        </p:txBody>
      </p:sp>
      <p:sp>
        <p:nvSpPr>
          <p:cNvPr id="92" name="TextBox 91">
            <a:extLst>
              <a:ext uri="{FF2B5EF4-FFF2-40B4-BE49-F238E27FC236}">
                <a16:creationId xmlns:a16="http://schemas.microsoft.com/office/drawing/2014/main" id="{3B8572F5-224F-230C-9AEE-71BD186AB731}"/>
              </a:ext>
            </a:extLst>
          </p:cNvPr>
          <p:cNvSpPr txBox="1"/>
          <p:nvPr/>
        </p:nvSpPr>
        <p:spPr>
          <a:xfrm>
            <a:off x="4443487"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Van Gogh</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(1880-90s) – Y3</a:t>
            </a:r>
          </a:p>
        </p:txBody>
      </p:sp>
      <p:sp>
        <p:nvSpPr>
          <p:cNvPr id="93" name="TextBox 92">
            <a:extLst>
              <a:ext uri="{FF2B5EF4-FFF2-40B4-BE49-F238E27FC236}">
                <a16:creationId xmlns:a16="http://schemas.microsoft.com/office/drawing/2014/main" id="{D1D96BEF-554F-74F9-AD0A-E9E476B150ED}"/>
              </a:ext>
            </a:extLst>
          </p:cNvPr>
          <p:cNvSpPr txBox="1"/>
          <p:nvPr/>
        </p:nvSpPr>
        <p:spPr>
          <a:xfrm>
            <a:off x="3882634" y="4263547"/>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Monet</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(1860-1900s) – Y1</a:t>
            </a:r>
          </a:p>
        </p:txBody>
      </p:sp>
      <p:cxnSp>
        <p:nvCxnSpPr>
          <p:cNvPr id="94" name="Straight Arrow Connector 93">
            <a:extLst>
              <a:ext uri="{FF2B5EF4-FFF2-40B4-BE49-F238E27FC236}">
                <a16:creationId xmlns:a16="http://schemas.microsoft.com/office/drawing/2014/main" id="{63DA971D-7810-0ABB-1020-8B50EFFDA615}"/>
              </a:ext>
            </a:extLst>
          </p:cNvPr>
          <p:cNvCxnSpPr>
            <a:cxnSpLocks/>
          </p:cNvCxnSpPr>
          <p:nvPr/>
        </p:nvCxnSpPr>
        <p:spPr>
          <a:xfrm flipH="1" flipV="1">
            <a:off x="4556445" y="3750542"/>
            <a:ext cx="0" cy="54528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id="{DFC96857-741A-053C-FB3A-80004CC82EFC}"/>
              </a:ext>
            </a:extLst>
          </p:cNvPr>
          <p:cNvSpPr txBox="1"/>
          <p:nvPr/>
        </p:nvSpPr>
        <p:spPr>
          <a:xfrm>
            <a:off x="4993939" y="4663518"/>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Picasso</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(1900-50s) – Y2</a:t>
            </a:r>
          </a:p>
        </p:txBody>
      </p:sp>
      <p:cxnSp>
        <p:nvCxnSpPr>
          <p:cNvPr id="96" name="Straight Arrow Connector 95">
            <a:extLst>
              <a:ext uri="{FF2B5EF4-FFF2-40B4-BE49-F238E27FC236}">
                <a16:creationId xmlns:a16="http://schemas.microsoft.com/office/drawing/2014/main" id="{D3D22590-66C5-F4C7-F2F4-D6891C501F97}"/>
              </a:ext>
            </a:extLst>
          </p:cNvPr>
          <p:cNvCxnSpPr>
            <a:cxnSpLocks/>
          </p:cNvCxnSpPr>
          <p:nvPr/>
        </p:nvCxnSpPr>
        <p:spPr>
          <a:xfrm flipV="1">
            <a:off x="5667750" y="3749396"/>
            <a:ext cx="0" cy="91412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DA262C78-8986-8050-3E6E-39BC0CBCB95B}"/>
              </a:ext>
            </a:extLst>
          </p:cNvPr>
          <p:cNvSpPr txBox="1"/>
          <p:nvPr/>
        </p:nvSpPr>
        <p:spPr>
          <a:xfrm>
            <a:off x="5290175" y="915176"/>
            <a:ext cx="1341505" cy="1169551"/>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Klee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(1910-40s) – Y1</a:t>
            </a:r>
          </a:p>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Mondrian</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(1910-40s) – Y1</a:t>
            </a:r>
          </a:p>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Kandinsky</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(1910s-20s) – Y1</a:t>
            </a:r>
          </a:p>
        </p:txBody>
      </p:sp>
      <p:sp>
        <p:nvSpPr>
          <p:cNvPr id="99" name="TextBox 98">
            <a:extLst>
              <a:ext uri="{FF2B5EF4-FFF2-40B4-BE49-F238E27FC236}">
                <a16:creationId xmlns:a16="http://schemas.microsoft.com/office/drawing/2014/main" id="{2D588098-5F62-D859-ECDE-2D0BB1495FB7}"/>
              </a:ext>
            </a:extLst>
          </p:cNvPr>
          <p:cNvSpPr txBox="1"/>
          <p:nvPr/>
        </p:nvSpPr>
        <p:spPr>
          <a:xfrm>
            <a:off x="5855478" y="5307804"/>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Kahlo</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(1930-40s) – Y5</a:t>
            </a:r>
          </a:p>
        </p:txBody>
      </p:sp>
      <p:cxnSp>
        <p:nvCxnSpPr>
          <p:cNvPr id="101" name="Straight Arrow Connector 100">
            <a:extLst>
              <a:ext uri="{FF2B5EF4-FFF2-40B4-BE49-F238E27FC236}">
                <a16:creationId xmlns:a16="http://schemas.microsoft.com/office/drawing/2014/main" id="{A44EC702-19B6-DC09-13C6-2A9A5878693B}"/>
              </a:ext>
            </a:extLst>
          </p:cNvPr>
          <p:cNvCxnSpPr>
            <a:cxnSpLocks/>
          </p:cNvCxnSpPr>
          <p:nvPr/>
        </p:nvCxnSpPr>
        <p:spPr>
          <a:xfrm flipV="1">
            <a:off x="6509507" y="3749396"/>
            <a:ext cx="0" cy="155840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FF4239FF-E5D2-3641-9E9D-422FCFA02F64}"/>
              </a:ext>
            </a:extLst>
          </p:cNvPr>
          <p:cNvSpPr txBox="1"/>
          <p:nvPr/>
        </p:nvSpPr>
        <p:spPr>
          <a:xfrm>
            <a:off x="6080495" y="2182920"/>
            <a:ext cx="1341505" cy="400110"/>
          </a:xfrm>
          <a:prstGeom prst="rect">
            <a:avLst/>
          </a:prstGeom>
          <a:noFill/>
        </p:spPr>
        <p:txBody>
          <a:bodyPr wrap="square" rtlCol="0">
            <a:spAutoFit/>
          </a:bodyPr>
          <a:lstStyle/>
          <a:p>
            <a:pPr algn="ctr"/>
            <a:r>
              <a:rPr lang="en-GB" sz="1000" b="1">
                <a:solidFill>
                  <a:schemeClr val="accent2"/>
                </a:solidFill>
                <a:latin typeface="Roboto" panose="02000000000000000000" pitchFamily="2" charset="0"/>
                <a:ea typeface="Roboto" panose="02000000000000000000" pitchFamily="2" charset="0"/>
                <a:cs typeface="Roboto" panose="02000000000000000000" pitchFamily="2" charset="0"/>
              </a:rPr>
              <a:t>Matisse</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(1940-50s) – Y4</a:t>
            </a:r>
          </a:p>
        </p:txBody>
      </p:sp>
      <p:sp>
        <p:nvSpPr>
          <p:cNvPr id="108" name="TextBox 107">
            <a:extLst>
              <a:ext uri="{FF2B5EF4-FFF2-40B4-BE49-F238E27FC236}">
                <a16:creationId xmlns:a16="http://schemas.microsoft.com/office/drawing/2014/main" id="{7E2C4D32-BDDA-EAFF-D7F8-903512CC4BC2}"/>
              </a:ext>
            </a:extLst>
          </p:cNvPr>
          <p:cNvSpPr txBox="1"/>
          <p:nvPr/>
        </p:nvSpPr>
        <p:spPr>
          <a:xfrm>
            <a:off x="6415934" y="4263547"/>
            <a:ext cx="1341505" cy="784830"/>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McGee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(1950-2020s) – Y1</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Kusuma</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(1950-2020s) – Y1</a:t>
            </a:r>
          </a:p>
        </p:txBody>
      </p:sp>
      <p:cxnSp>
        <p:nvCxnSpPr>
          <p:cNvPr id="109" name="Straight Arrow Connector 108">
            <a:extLst>
              <a:ext uri="{FF2B5EF4-FFF2-40B4-BE49-F238E27FC236}">
                <a16:creationId xmlns:a16="http://schemas.microsoft.com/office/drawing/2014/main" id="{2B2F4ED6-C579-B590-466B-D03DA8B526F5}"/>
              </a:ext>
            </a:extLst>
          </p:cNvPr>
          <p:cNvCxnSpPr>
            <a:cxnSpLocks/>
          </p:cNvCxnSpPr>
          <p:nvPr/>
        </p:nvCxnSpPr>
        <p:spPr>
          <a:xfrm flipH="1" flipV="1">
            <a:off x="7072967" y="3750403"/>
            <a:ext cx="0" cy="545285"/>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1" name="TextBox 110">
            <a:extLst>
              <a:ext uri="{FF2B5EF4-FFF2-40B4-BE49-F238E27FC236}">
                <a16:creationId xmlns:a16="http://schemas.microsoft.com/office/drawing/2014/main" id="{362C8E04-22DF-C3F9-94EE-F840E05022D6}"/>
              </a:ext>
            </a:extLst>
          </p:cNvPr>
          <p:cNvSpPr txBox="1"/>
          <p:nvPr/>
        </p:nvSpPr>
        <p:spPr>
          <a:xfrm>
            <a:off x="6679051" y="928677"/>
            <a:ext cx="1341505" cy="1169551"/>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Hockney</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Y2</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Auerbach</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Y3</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Long</a:t>
            </a: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(1960-2020s) – Y5</a:t>
            </a:r>
          </a:p>
        </p:txBody>
      </p:sp>
      <p:sp>
        <p:nvSpPr>
          <p:cNvPr id="113" name="TextBox 112">
            <a:extLst>
              <a:ext uri="{FF2B5EF4-FFF2-40B4-BE49-F238E27FC236}">
                <a16:creationId xmlns:a16="http://schemas.microsoft.com/office/drawing/2014/main" id="{1114A975-67F1-ABA4-2789-CCB5072BD9DF}"/>
              </a:ext>
            </a:extLst>
          </p:cNvPr>
          <p:cNvSpPr txBox="1"/>
          <p:nvPr/>
        </p:nvSpPr>
        <p:spPr>
          <a:xfrm>
            <a:off x="7263211" y="2177301"/>
            <a:ext cx="1341505" cy="400110"/>
          </a:xfrm>
          <a:prstGeom prst="rect">
            <a:avLst/>
          </a:prstGeom>
          <a:noFill/>
        </p:spPr>
        <p:txBody>
          <a:bodyPr wrap="square" rtlCol="0">
            <a:spAutoFit/>
          </a:bodyPr>
          <a:lstStyle/>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Himid</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(1980-2020s) – Y5</a:t>
            </a:r>
          </a:p>
        </p:txBody>
      </p:sp>
      <p:cxnSp>
        <p:nvCxnSpPr>
          <p:cNvPr id="114" name="Straight Arrow Connector 113">
            <a:extLst>
              <a:ext uri="{FF2B5EF4-FFF2-40B4-BE49-F238E27FC236}">
                <a16:creationId xmlns:a16="http://schemas.microsoft.com/office/drawing/2014/main" id="{9E67C313-7252-4C78-5C8B-8B17BFF19E8E}"/>
              </a:ext>
            </a:extLst>
          </p:cNvPr>
          <p:cNvCxnSpPr>
            <a:cxnSpLocks/>
          </p:cNvCxnSpPr>
          <p:nvPr/>
        </p:nvCxnSpPr>
        <p:spPr>
          <a:xfrm flipV="1">
            <a:off x="8201967" y="3750403"/>
            <a:ext cx="0" cy="513144"/>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19" name="TextBox 118">
            <a:extLst>
              <a:ext uri="{FF2B5EF4-FFF2-40B4-BE49-F238E27FC236}">
                <a16:creationId xmlns:a16="http://schemas.microsoft.com/office/drawing/2014/main" id="{CD38B3B6-FCDB-3FEF-68E3-B9368652A103}"/>
              </a:ext>
            </a:extLst>
          </p:cNvPr>
          <p:cNvSpPr txBox="1"/>
          <p:nvPr/>
        </p:nvSpPr>
        <p:spPr>
          <a:xfrm>
            <a:off x="7535701" y="4263547"/>
            <a:ext cx="1341505" cy="1554272"/>
          </a:xfrm>
          <a:prstGeom prst="rect">
            <a:avLst/>
          </a:prstGeom>
          <a:noFill/>
        </p:spPr>
        <p:txBody>
          <a:bodyPr wrap="square" rtlCol="0">
            <a:spAutoFit/>
          </a:bodyPr>
          <a:lstStyle/>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Hadid</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(1990-2010s) – Y2</a:t>
            </a:r>
          </a:p>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Ofili</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Y3</a:t>
            </a:r>
          </a:p>
          <a:p>
            <a:pPr algn="ctr"/>
            <a:r>
              <a:rPr lang="en-GB" sz="1000" b="1">
                <a:solidFill>
                  <a:schemeClr val="accent4"/>
                </a:solidFill>
                <a:latin typeface="Roboto" panose="02000000000000000000" pitchFamily="2" charset="0"/>
                <a:ea typeface="Roboto" panose="02000000000000000000" pitchFamily="2" charset="0"/>
                <a:cs typeface="Roboto" panose="02000000000000000000" pitchFamily="2" charset="0"/>
              </a:rPr>
              <a:t>Boyce</a:t>
            </a:r>
          </a:p>
          <a:p>
            <a:pPr algn="ctr">
              <a:spcAft>
                <a:spcPts val="600"/>
              </a:spcAf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Y6</a:t>
            </a:r>
          </a:p>
          <a:p>
            <a:pPr algn="ctr"/>
            <a:r>
              <a:rPr lang="en-GB" sz="1000" b="1" err="1">
                <a:solidFill>
                  <a:schemeClr val="accent4"/>
                </a:solidFill>
                <a:latin typeface="Roboto" panose="02000000000000000000" pitchFamily="2" charset="0"/>
                <a:ea typeface="Roboto" panose="02000000000000000000" pitchFamily="2" charset="0"/>
                <a:cs typeface="Roboto" panose="02000000000000000000" pitchFamily="2" charset="0"/>
              </a:rPr>
              <a:t>Shonibare</a:t>
            </a:r>
            <a:endParaRPr lang="en-GB" sz="1000" b="1">
              <a:solidFill>
                <a:schemeClr val="accent4"/>
              </a:solidFill>
              <a:latin typeface="Roboto" panose="02000000000000000000" pitchFamily="2" charset="0"/>
              <a:ea typeface="Roboto" panose="02000000000000000000" pitchFamily="2" charset="0"/>
              <a:cs typeface="Roboto" panose="02000000000000000000" pitchFamily="2" charset="0"/>
            </a:endParaRPr>
          </a:p>
          <a:p>
            <a:pPr algn="ct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(1990-2020s) – Y6</a:t>
            </a:r>
          </a:p>
        </p:txBody>
      </p:sp>
    </p:spTree>
    <p:extLst>
      <p:ext uri="{BB962C8B-B14F-4D97-AF65-F5344CB8AC3E}">
        <p14:creationId xmlns:p14="http://schemas.microsoft.com/office/powerpoint/2010/main" val="1825391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7E355BE-B936-7F6F-8297-E6BC903D00A1}"/>
              </a:ext>
            </a:extLst>
          </p:cNvPr>
          <p:cNvPicPr>
            <a:picLocks noChangeAspect="1"/>
          </p:cNvPicPr>
          <p:nvPr/>
        </p:nvPicPr>
        <p:blipFill>
          <a:blip r:embed="rId2"/>
          <a:stretch>
            <a:fillRect/>
          </a:stretch>
        </p:blipFill>
        <p:spPr>
          <a:xfrm>
            <a:off x="1804632" y="2593569"/>
            <a:ext cx="5737071" cy="2938958"/>
          </a:xfrm>
          <a:prstGeom prst="rect">
            <a:avLst/>
          </a:prstGeom>
        </p:spPr>
      </p:pic>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a:ln w="12700">
                  <a:solidFill>
                    <a:srgbClr val="565656"/>
                  </a:solidFill>
                </a:ln>
                <a:solidFill>
                  <a:srgbClr val="565656"/>
                </a:solidFill>
                <a:effectLst/>
                <a:uLnTx/>
                <a:uFillTx/>
                <a:latin typeface="ABeeZee" panose="02000000000000000000" pitchFamily="2" charset="0"/>
                <a:ea typeface="+mn-ea"/>
                <a:cs typeface="+mn-cs"/>
              </a:rPr>
              <a:t>Progression in Theoretical Knowledge</a:t>
            </a:r>
            <a:endParaRPr kumimoji="0" lang="en-GB" sz="2400" b="0" i="0" u="none" strike="noStrike" kern="1200" cap="none" spc="0" normalizeH="0" baseline="0" noProof="0">
              <a:ln w="12700">
                <a:solidFill>
                  <a:schemeClr val="accent1"/>
                </a:solidFill>
              </a:ln>
              <a:solidFill>
                <a:srgbClr val="C35993"/>
              </a:solidFill>
              <a:effectLst/>
              <a:uLnTx/>
              <a:uFillTx/>
              <a:latin typeface="ABeeZee" panose="02000000000000000000" pitchFamily="2" charset="0"/>
              <a:ea typeface="+mn-ea"/>
              <a:cs typeface="+mn-cs"/>
            </a:endParaRPr>
          </a:p>
        </p:txBody>
      </p:sp>
      <p:sp>
        <p:nvSpPr>
          <p:cNvPr id="3" name="Freeform: Shape 2">
            <a:extLst>
              <a:ext uri="{FF2B5EF4-FFF2-40B4-BE49-F238E27FC236}">
                <a16:creationId xmlns:a16="http://schemas.microsoft.com/office/drawing/2014/main" id="{EEF51685-DA17-4197-2FB8-FB756D8CD432}"/>
              </a:ext>
            </a:extLst>
          </p:cNvPr>
          <p:cNvSpPr/>
          <p:nvPr/>
        </p:nvSpPr>
        <p:spPr>
          <a:xfrm>
            <a:off x="-9053" y="915176"/>
            <a:ext cx="8124669" cy="27699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tlCol="0" anchor="ctr"/>
          <a:lstStyle/>
          <a:p>
            <a:r>
              <a:rPr lang="en-US" sz="1050" b="1">
                <a:solidFill>
                  <a:schemeClr val="tx1"/>
                </a:solidFill>
                <a:latin typeface="Roboto" panose="02000000000000000000" pitchFamily="2" charset="0"/>
                <a:ea typeface="Roboto" panose="02000000000000000000" pitchFamily="2" charset="0"/>
              </a:rPr>
              <a:t>Artists from around the world</a:t>
            </a:r>
          </a:p>
        </p:txBody>
      </p:sp>
      <p:sp>
        <p:nvSpPr>
          <p:cNvPr id="5" name="TextBox 4">
            <a:extLst>
              <a:ext uri="{FF2B5EF4-FFF2-40B4-BE49-F238E27FC236}">
                <a16:creationId xmlns:a16="http://schemas.microsoft.com/office/drawing/2014/main" id="{2E42EF77-7E5B-A7D1-6CDC-6F02894F54C8}"/>
              </a:ext>
            </a:extLst>
          </p:cNvPr>
          <p:cNvSpPr txBox="1"/>
          <p:nvPr/>
        </p:nvSpPr>
        <p:spPr>
          <a:xfrm>
            <a:off x="1524156" y="2165918"/>
            <a:ext cx="1518340"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Italy</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Raphael, Michelangelo, Leonardo (Y1, Y3)</a:t>
            </a:r>
          </a:p>
        </p:txBody>
      </p:sp>
      <p:cxnSp>
        <p:nvCxnSpPr>
          <p:cNvPr id="8" name="Straight Arrow Connector 7">
            <a:extLst>
              <a:ext uri="{FF2B5EF4-FFF2-40B4-BE49-F238E27FC236}">
                <a16:creationId xmlns:a16="http://schemas.microsoft.com/office/drawing/2014/main" id="{46C64C56-C0C8-3135-6EE3-932B35005F3C}"/>
              </a:ext>
            </a:extLst>
          </p:cNvPr>
          <p:cNvCxnSpPr>
            <a:cxnSpLocks/>
          </p:cNvCxnSpPr>
          <p:nvPr/>
        </p:nvCxnSpPr>
        <p:spPr>
          <a:xfrm>
            <a:off x="2665048" y="2601502"/>
            <a:ext cx="2182467" cy="71450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215D2A5-1C19-E0F4-05BD-FD1EC0CD06C6}"/>
              </a:ext>
            </a:extLst>
          </p:cNvPr>
          <p:cNvSpPr txBox="1"/>
          <p:nvPr/>
        </p:nvSpPr>
        <p:spPr>
          <a:xfrm>
            <a:off x="2949058" y="1783464"/>
            <a:ext cx="1239228" cy="707886"/>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France</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Monet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Rousseau (Y4)</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Matisse (Y4)</a:t>
            </a:r>
          </a:p>
        </p:txBody>
      </p:sp>
      <p:cxnSp>
        <p:nvCxnSpPr>
          <p:cNvPr id="10" name="Straight Arrow Connector 9">
            <a:extLst>
              <a:ext uri="{FF2B5EF4-FFF2-40B4-BE49-F238E27FC236}">
                <a16:creationId xmlns:a16="http://schemas.microsoft.com/office/drawing/2014/main" id="{413BE31F-EB4F-AFF8-0D55-9BE7559767BF}"/>
              </a:ext>
            </a:extLst>
          </p:cNvPr>
          <p:cNvCxnSpPr>
            <a:cxnSpLocks/>
          </p:cNvCxnSpPr>
          <p:nvPr/>
        </p:nvCxnSpPr>
        <p:spPr>
          <a:xfrm>
            <a:off x="3624044" y="2466364"/>
            <a:ext cx="1069528" cy="7726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C985B64-98F7-AE5E-CB56-D917EA4A07F0}"/>
              </a:ext>
            </a:extLst>
          </p:cNvPr>
          <p:cNvCxnSpPr>
            <a:cxnSpLocks/>
          </p:cNvCxnSpPr>
          <p:nvPr/>
        </p:nvCxnSpPr>
        <p:spPr>
          <a:xfrm flipH="1">
            <a:off x="4804726" y="2466364"/>
            <a:ext cx="329200" cy="6383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1866B54-469E-0FF7-DB38-6DD2F34CA230}"/>
              </a:ext>
            </a:extLst>
          </p:cNvPr>
          <p:cNvSpPr txBox="1"/>
          <p:nvPr/>
        </p:nvSpPr>
        <p:spPr>
          <a:xfrm>
            <a:off x="4932793" y="1910083"/>
            <a:ext cx="106952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Netherlands</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Mondrian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Van Gogh (Y3)</a:t>
            </a:r>
          </a:p>
        </p:txBody>
      </p:sp>
      <p:sp>
        <p:nvSpPr>
          <p:cNvPr id="16" name="TextBox 15">
            <a:extLst>
              <a:ext uri="{FF2B5EF4-FFF2-40B4-BE49-F238E27FC236}">
                <a16:creationId xmlns:a16="http://schemas.microsoft.com/office/drawing/2014/main" id="{17964CF7-C663-8CAA-40AE-47716D45C9F1}"/>
              </a:ext>
            </a:extLst>
          </p:cNvPr>
          <p:cNvSpPr txBox="1"/>
          <p:nvPr/>
        </p:nvSpPr>
        <p:spPr>
          <a:xfrm>
            <a:off x="6040943" y="2060652"/>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Russia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Kandinsky (Y1)</a:t>
            </a:r>
          </a:p>
        </p:txBody>
      </p:sp>
      <p:cxnSp>
        <p:nvCxnSpPr>
          <p:cNvPr id="17" name="Straight Arrow Connector 16">
            <a:extLst>
              <a:ext uri="{FF2B5EF4-FFF2-40B4-BE49-F238E27FC236}">
                <a16:creationId xmlns:a16="http://schemas.microsoft.com/office/drawing/2014/main" id="{7E32D308-C1CB-03A3-782A-91BD3FF6BACC}"/>
              </a:ext>
            </a:extLst>
          </p:cNvPr>
          <p:cNvCxnSpPr>
            <a:cxnSpLocks/>
          </p:cNvCxnSpPr>
          <p:nvPr/>
        </p:nvCxnSpPr>
        <p:spPr>
          <a:xfrm flipH="1">
            <a:off x="5707313" y="2442917"/>
            <a:ext cx="420923" cy="53517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BC23730-2599-8A84-028D-D85A673B1170}"/>
              </a:ext>
            </a:extLst>
          </p:cNvPr>
          <p:cNvSpPr txBox="1"/>
          <p:nvPr/>
        </p:nvSpPr>
        <p:spPr>
          <a:xfrm>
            <a:off x="7166110" y="2576145"/>
            <a:ext cx="214141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Germany</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Klee (Y1)</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Auerbach (German-British) (Y3)</a:t>
            </a:r>
          </a:p>
        </p:txBody>
      </p:sp>
      <p:cxnSp>
        <p:nvCxnSpPr>
          <p:cNvPr id="22" name="Straight Arrow Connector 21">
            <a:extLst>
              <a:ext uri="{FF2B5EF4-FFF2-40B4-BE49-F238E27FC236}">
                <a16:creationId xmlns:a16="http://schemas.microsoft.com/office/drawing/2014/main" id="{5CC92310-56CC-8839-BADF-DBD262B6607F}"/>
              </a:ext>
            </a:extLst>
          </p:cNvPr>
          <p:cNvCxnSpPr>
            <a:cxnSpLocks/>
            <a:stCxn id="21" idx="1"/>
          </p:cNvCxnSpPr>
          <p:nvPr/>
        </p:nvCxnSpPr>
        <p:spPr>
          <a:xfrm flipH="1">
            <a:off x="4804726" y="2853144"/>
            <a:ext cx="2361384" cy="32911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FC6C0F0-39A2-2612-CB39-329C5922A95A}"/>
              </a:ext>
            </a:extLst>
          </p:cNvPr>
          <p:cNvSpPr txBox="1"/>
          <p:nvPr/>
        </p:nvSpPr>
        <p:spPr>
          <a:xfrm>
            <a:off x="4007166" y="1505981"/>
            <a:ext cx="1256025" cy="1015663"/>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UK</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Hockney (Y2)</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Ofili</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(Y3)</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Long (Y5)</a:t>
            </a:r>
          </a:p>
          <a:p>
            <a:pPr algn="l"/>
            <a:r>
              <a:rPr lang="en-GB" sz="1000" err="1">
                <a:solidFill>
                  <a:schemeClr val="bg1"/>
                </a:solidFill>
                <a:latin typeface="Roboto" panose="02000000000000000000" pitchFamily="2" charset="0"/>
                <a:ea typeface="Roboto" panose="02000000000000000000" pitchFamily="2" charset="0"/>
                <a:cs typeface="Roboto" panose="02000000000000000000" pitchFamily="2" charset="0"/>
              </a:rPr>
              <a:t>Himid</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 (Y5)</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Boyce (Y6)</a:t>
            </a:r>
          </a:p>
        </p:txBody>
      </p:sp>
      <p:cxnSp>
        <p:nvCxnSpPr>
          <p:cNvPr id="26" name="Straight Arrow Connector 25">
            <a:extLst>
              <a:ext uri="{FF2B5EF4-FFF2-40B4-BE49-F238E27FC236}">
                <a16:creationId xmlns:a16="http://schemas.microsoft.com/office/drawing/2014/main" id="{03B932D1-FE5B-A5D2-81FD-10D077045F73}"/>
              </a:ext>
            </a:extLst>
          </p:cNvPr>
          <p:cNvCxnSpPr>
            <a:cxnSpLocks/>
          </p:cNvCxnSpPr>
          <p:nvPr/>
        </p:nvCxnSpPr>
        <p:spPr>
          <a:xfrm>
            <a:off x="4429387" y="2491350"/>
            <a:ext cx="206162" cy="63936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F7F44C7-9AED-BA50-25EF-4F029695AC34}"/>
              </a:ext>
            </a:extLst>
          </p:cNvPr>
          <p:cNvSpPr txBox="1"/>
          <p:nvPr/>
        </p:nvSpPr>
        <p:spPr>
          <a:xfrm>
            <a:off x="7765808" y="4002696"/>
            <a:ext cx="1621473"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Iraq</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Hadid (British-Iraqi) (Y2)</a:t>
            </a:r>
          </a:p>
        </p:txBody>
      </p:sp>
      <p:cxnSp>
        <p:nvCxnSpPr>
          <p:cNvPr id="29" name="Straight Arrow Connector 28">
            <a:extLst>
              <a:ext uri="{FF2B5EF4-FFF2-40B4-BE49-F238E27FC236}">
                <a16:creationId xmlns:a16="http://schemas.microsoft.com/office/drawing/2014/main" id="{E50B1900-CF66-FF85-3541-2013507690C8}"/>
              </a:ext>
            </a:extLst>
          </p:cNvPr>
          <p:cNvCxnSpPr>
            <a:cxnSpLocks/>
            <a:stCxn id="28" idx="1"/>
          </p:cNvCxnSpPr>
          <p:nvPr/>
        </p:nvCxnSpPr>
        <p:spPr>
          <a:xfrm flipH="1" flipV="1">
            <a:off x="5301842" y="3492161"/>
            <a:ext cx="2463966" cy="71059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4716071-A5D8-EB97-C98E-C401F06C687E}"/>
              </a:ext>
            </a:extLst>
          </p:cNvPr>
          <p:cNvSpPr txBox="1"/>
          <p:nvPr/>
        </p:nvSpPr>
        <p:spPr>
          <a:xfrm>
            <a:off x="7668271" y="3305263"/>
            <a:ext cx="1069527" cy="553998"/>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Japan</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Hokusai (Y2)</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Kusama (Y4)</a:t>
            </a:r>
          </a:p>
        </p:txBody>
      </p:sp>
      <p:cxnSp>
        <p:nvCxnSpPr>
          <p:cNvPr id="34" name="Straight Arrow Connector 33">
            <a:extLst>
              <a:ext uri="{FF2B5EF4-FFF2-40B4-BE49-F238E27FC236}">
                <a16:creationId xmlns:a16="http://schemas.microsoft.com/office/drawing/2014/main" id="{456E3E16-CD2B-F486-F2BF-B66C59C8D041}"/>
              </a:ext>
            </a:extLst>
          </p:cNvPr>
          <p:cNvCxnSpPr>
            <a:cxnSpLocks/>
            <a:stCxn id="33" idx="1"/>
          </p:cNvCxnSpPr>
          <p:nvPr/>
        </p:nvCxnSpPr>
        <p:spPr>
          <a:xfrm flipH="1" flipV="1">
            <a:off x="6719751" y="3428373"/>
            <a:ext cx="948520" cy="15388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C95C4A5-46FE-8C84-ACFE-124168631C5F}"/>
              </a:ext>
            </a:extLst>
          </p:cNvPr>
          <p:cNvSpPr txBox="1"/>
          <p:nvPr/>
        </p:nvSpPr>
        <p:spPr>
          <a:xfrm>
            <a:off x="482200" y="3329345"/>
            <a:ext cx="1259148"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Spain</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Picasso (Y2)</a:t>
            </a:r>
          </a:p>
        </p:txBody>
      </p:sp>
      <p:cxnSp>
        <p:nvCxnSpPr>
          <p:cNvPr id="39" name="Straight Arrow Connector 38">
            <a:extLst>
              <a:ext uri="{FF2B5EF4-FFF2-40B4-BE49-F238E27FC236}">
                <a16:creationId xmlns:a16="http://schemas.microsoft.com/office/drawing/2014/main" id="{BB4EC438-9A0E-3ACA-18D4-74636C147F23}"/>
              </a:ext>
            </a:extLst>
          </p:cNvPr>
          <p:cNvCxnSpPr>
            <a:cxnSpLocks/>
          </p:cNvCxnSpPr>
          <p:nvPr/>
        </p:nvCxnSpPr>
        <p:spPr>
          <a:xfrm flipV="1">
            <a:off x="1358713" y="3346908"/>
            <a:ext cx="3276836" cy="2353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75A04674-FD90-7B7C-D44E-2AD2EB5961A5}"/>
              </a:ext>
            </a:extLst>
          </p:cNvPr>
          <p:cNvCxnSpPr>
            <a:cxnSpLocks/>
          </p:cNvCxnSpPr>
          <p:nvPr/>
        </p:nvCxnSpPr>
        <p:spPr>
          <a:xfrm>
            <a:off x="1813491" y="3024769"/>
            <a:ext cx="1478655" cy="30511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3F2594DC-1240-DCA7-64B7-689FA474E652}"/>
              </a:ext>
            </a:extLst>
          </p:cNvPr>
          <p:cNvSpPr txBox="1"/>
          <p:nvPr/>
        </p:nvSpPr>
        <p:spPr>
          <a:xfrm>
            <a:off x="993576" y="2754645"/>
            <a:ext cx="1075099"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USA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McGee (Y1)</a:t>
            </a:r>
          </a:p>
        </p:txBody>
      </p:sp>
      <p:cxnSp>
        <p:nvCxnSpPr>
          <p:cNvPr id="46" name="Straight Arrow Connector 45">
            <a:extLst>
              <a:ext uri="{FF2B5EF4-FFF2-40B4-BE49-F238E27FC236}">
                <a16:creationId xmlns:a16="http://schemas.microsoft.com/office/drawing/2014/main" id="{473D4E90-61DB-BF50-9E7B-DCDFFE4BE810}"/>
              </a:ext>
            </a:extLst>
          </p:cNvPr>
          <p:cNvCxnSpPr>
            <a:cxnSpLocks/>
          </p:cNvCxnSpPr>
          <p:nvPr/>
        </p:nvCxnSpPr>
        <p:spPr>
          <a:xfrm flipV="1">
            <a:off x="1459684" y="3678254"/>
            <a:ext cx="1658340" cy="50010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6BF14C1A-BBD5-1DB6-D223-47A18745B29C}"/>
              </a:ext>
            </a:extLst>
          </p:cNvPr>
          <p:cNvSpPr txBox="1"/>
          <p:nvPr/>
        </p:nvSpPr>
        <p:spPr>
          <a:xfrm>
            <a:off x="810322" y="4057029"/>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Mexico</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Kahlo (Y5)</a:t>
            </a:r>
          </a:p>
        </p:txBody>
      </p:sp>
      <p:cxnSp>
        <p:nvCxnSpPr>
          <p:cNvPr id="49" name="Straight Arrow Connector 48">
            <a:extLst>
              <a:ext uri="{FF2B5EF4-FFF2-40B4-BE49-F238E27FC236}">
                <a16:creationId xmlns:a16="http://schemas.microsoft.com/office/drawing/2014/main" id="{9BCB46CC-0E10-FB4F-3905-94DD34CE3A2A}"/>
              </a:ext>
            </a:extLst>
          </p:cNvPr>
          <p:cNvCxnSpPr>
            <a:cxnSpLocks/>
            <a:stCxn id="51" idx="1"/>
          </p:cNvCxnSpPr>
          <p:nvPr/>
        </p:nvCxnSpPr>
        <p:spPr>
          <a:xfrm flipH="1" flipV="1">
            <a:off x="4785220" y="3912472"/>
            <a:ext cx="2408791" cy="14487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5F9D587F-2423-E073-6026-1B49697D8622}"/>
              </a:ext>
            </a:extLst>
          </p:cNvPr>
          <p:cNvSpPr txBox="1"/>
          <p:nvPr/>
        </p:nvSpPr>
        <p:spPr>
          <a:xfrm>
            <a:off x="7194011" y="5084241"/>
            <a:ext cx="2055302" cy="553998"/>
          </a:xfrm>
          <a:prstGeom prst="rect">
            <a:avLst/>
          </a:prstGeom>
          <a:noFill/>
        </p:spPr>
        <p:txBody>
          <a:bodyPr wrap="square" rtlCol="0">
            <a:spAutoFit/>
          </a:bodyPr>
          <a:lstStyle/>
          <a:p>
            <a:pPr algn="l"/>
            <a:r>
              <a:rPr lang="en-GB" sz="1000" b="1" dirty="0">
                <a:solidFill>
                  <a:schemeClr val="bg1"/>
                </a:solidFill>
                <a:latin typeface="Roboto" panose="02000000000000000000" pitchFamily="2" charset="0"/>
                <a:ea typeface="Roboto" panose="02000000000000000000" pitchFamily="2" charset="0"/>
                <a:cs typeface="Roboto" panose="02000000000000000000" pitchFamily="2" charset="0"/>
              </a:rPr>
              <a:t>Nigeria</a:t>
            </a:r>
          </a:p>
          <a:p>
            <a:pPr algn="l"/>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Anyaeji (Nigerian) Y6</a:t>
            </a:r>
          </a:p>
          <a:p>
            <a:pPr algn="l"/>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Shonibare (British-Nigerian) (Y6)</a:t>
            </a:r>
          </a:p>
        </p:txBody>
      </p:sp>
      <p:sp>
        <p:nvSpPr>
          <p:cNvPr id="52" name="TextBox 51">
            <a:extLst>
              <a:ext uri="{FF2B5EF4-FFF2-40B4-BE49-F238E27FC236}">
                <a16:creationId xmlns:a16="http://schemas.microsoft.com/office/drawing/2014/main" id="{6A668E59-6682-505B-5133-07B48B5CDEEA}"/>
              </a:ext>
            </a:extLst>
          </p:cNvPr>
          <p:cNvSpPr txBox="1"/>
          <p:nvPr/>
        </p:nvSpPr>
        <p:spPr>
          <a:xfrm>
            <a:off x="1269868" y="5129833"/>
            <a:ext cx="1069527" cy="400110"/>
          </a:xfrm>
          <a:prstGeom prst="rect">
            <a:avLst/>
          </a:prstGeom>
          <a:noFill/>
        </p:spPr>
        <p:txBody>
          <a:bodyPr wrap="square" rtlCol="0">
            <a:spAutoFit/>
          </a:bodyPr>
          <a:lstStyle/>
          <a:p>
            <a:pPr algn="l"/>
            <a:r>
              <a:rPr lang="en-GB" sz="1000" b="1">
                <a:solidFill>
                  <a:schemeClr val="bg1"/>
                </a:solidFill>
                <a:latin typeface="Roboto" panose="02000000000000000000" pitchFamily="2" charset="0"/>
                <a:ea typeface="Roboto" panose="02000000000000000000" pitchFamily="2" charset="0"/>
                <a:cs typeface="Roboto" panose="02000000000000000000" pitchFamily="2" charset="0"/>
              </a:rPr>
              <a:t>Colombia</a:t>
            </a:r>
          </a:p>
          <a:p>
            <a:pPr algn="l"/>
            <a:r>
              <a:rPr lang="en-GB" sz="1000">
                <a:solidFill>
                  <a:schemeClr val="bg1"/>
                </a:solidFill>
                <a:latin typeface="Roboto" panose="02000000000000000000" pitchFamily="2" charset="0"/>
                <a:ea typeface="Roboto" panose="02000000000000000000" pitchFamily="2" charset="0"/>
                <a:cs typeface="Roboto" panose="02000000000000000000" pitchFamily="2" charset="0"/>
              </a:rPr>
              <a:t>Rodriguez (Y4)</a:t>
            </a:r>
          </a:p>
        </p:txBody>
      </p:sp>
      <p:cxnSp>
        <p:nvCxnSpPr>
          <p:cNvPr id="53" name="Straight Arrow Connector 52">
            <a:extLst>
              <a:ext uri="{FF2B5EF4-FFF2-40B4-BE49-F238E27FC236}">
                <a16:creationId xmlns:a16="http://schemas.microsoft.com/office/drawing/2014/main" id="{E2DE29AD-A51F-0664-E13A-A78D71D130A7}"/>
              </a:ext>
            </a:extLst>
          </p:cNvPr>
          <p:cNvCxnSpPr>
            <a:cxnSpLocks/>
            <a:stCxn id="52" idx="0"/>
          </p:cNvCxnSpPr>
          <p:nvPr/>
        </p:nvCxnSpPr>
        <p:spPr>
          <a:xfrm flipV="1">
            <a:off x="1804632" y="4002696"/>
            <a:ext cx="1731386" cy="11271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788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019A00-F032-4933-8D7C-17525C993998}"/>
              </a:ext>
            </a:extLst>
          </p:cNvPr>
          <p:cNvSpPr>
            <a:spLocks noGrp="1"/>
          </p:cNvSpPr>
          <p:nvPr>
            <p:ph type="body" sz="quarter" idx="10"/>
          </p:nvPr>
        </p:nvSpPr>
        <p:spPr/>
        <p:txBody>
          <a:bodyPr>
            <a:noAutofit/>
          </a:bodyPr>
          <a:lstStyle/>
          <a:p>
            <a:r>
              <a:rPr lang="en-US" sz="2400"/>
              <a:t>Progression in Disciplinary Knowledge</a:t>
            </a:r>
            <a:endParaRPr lang="en-GB" sz="2400"/>
          </a:p>
        </p:txBody>
      </p:sp>
      <p:graphicFrame>
        <p:nvGraphicFramePr>
          <p:cNvPr id="4" name="Content Placeholder 4">
            <a:extLst>
              <a:ext uri="{FF2B5EF4-FFF2-40B4-BE49-F238E27FC236}">
                <a16:creationId xmlns:a16="http://schemas.microsoft.com/office/drawing/2014/main" id="{8A7ED9C2-13AB-4C86-BEDE-F5B3CDAFFB8F}"/>
              </a:ext>
            </a:extLst>
          </p:cNvPr>
          <p:cNvGraphicFramePr>
            <a:graphicFrameLocks/>
          </p:cNvGraphicFramePr>
          <p:nvPr>
            <p:extLst>
              <p:ext uri="{D42A27DB-BD31-4B8C-83A1-F6EECF244321}">
                <p14:modId xmlns:p14="http://schemas.microsoft.com/office/powerpoint/2010/main" val="3005343745"/>
              </p:ext>
            </p:extLst>
          </p:nvPr>
        </p:nvGraphicFramePr>
        <p:xfrm>
          <a:off x="203201" y="825577"/>
          <a:ext cx="9175417" cy="5591863"/>
        </p:xfrm>
        <a:graphic>
          <a:graphicData uri="http://schemas.openxmlformats.org/drawingml/2006/table">
            <a:tbl>
              <a:tblPr firstRow="1" firstCol="1" bandRow="1"/>
              <a:tblGrid>
                <a:gridCol w="480678">
                  <a:extLst>
                    <a:ext uri="{9D8B030D-6E8A-4147-A177-3AD203B41FA5}">
                      <a16:colId xmlns:a16="http://schemas.microsoft.com/office/drawing/2014/main" val="20000"/>
                    </a:ext>
                  </a:extLst>
                </a:gridCol>
                <a:gridCol w="2955385">
                  <a:extLst>
                    <a:ext uri="{9D8B030D-6E8A-4147-A177-3AD203B41FA5}">
                      <a16:colId xmlns:a16="http://schemas.microsoft.com/office/drawing/2014/main" val="2580161655"/>
                    </a:ext>
                  </a:extLst>
                </a:gridCol>
                <a:gridCol w="2869677">
                  <a:extLst>
                    <a:ext uri="{9D8B030D-6E8A-4147-A177-3AD203B41FA5}">
                      <a16:colId xmlns:a16="http://schemas.microsoft.com/office/drawing/2014/main" val="1134524090"/>
                    </a:ext>
                  </a:extLst>
                </a:gridCol>
                <a:gridCol w="2869677">
                  <a:extLst>
                    <a:ext uri="{9D8B030D-6E8A-4147-A177-3AD203B41FA5}">
                      <a16:colId xmlns:a16="http://schemas.microsoft.com/office/drawing/2014/main" val="3371073341"/>
                    </a:ext>
                  </a:extLst>
                </a:gridCol>
              </a:tblGrid>
              <a:tr h="210108">
                <a:tc>
                  <a:txBody>
                    <a:bodyPr/>
                    <a:lstStyle/>
                    <a:p>
                      <a:pPr algn="ctr">
                        <a:lnSpc>
                          <a:spcPct val="115000"/>
                        </a:lnSpc>
                        <a:spcAft>
                          <a:spcPts val="1000"/>
                        </a:spcAft>
                      </a:pPr>
                      <a:r>
                        <a:rPr lang="en-GB" sz="900" b="1">
                          <a:solidFill>
                            <a:srgbClr val="052264"/>
                          </a:solidFill>
                          <a:effectLst/>
                          <a:latin typeface="Calibri" panose="020F0502020204030204" pitchFamily="34" charset="0"/>
                          <a:ea typeface="Calibri" panose="020F0502020204030204" pitchFamily="34" charset="0"/>
                          <a:cs typeface="Times New Roman" panose="02020603050405020304" pitchFamily="18" charset="0"/>
                        </a:rPr>
                        <a:t> </a:t>
                      </a:r>
                    </a:p>
                  </a:txBody>
                  <a:tcPr marL="59120" marR="59120" marT="0" marB="0">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noFill/>
                  </a:tcPr>
                </a:tc>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do artists do?</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What inspires artists?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Understanding Artworks</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4659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EYFS</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explore and play.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stories they read.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Make statements about my artwork.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34656086"/>
                  </a:ext>
                </a:extLst>
              </a:tr>
              <a:tr h="433933">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Y1</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experiment, explore and play. </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sketchbook is a special book that artists use. </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 natural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Discuss the work of artists, including our own.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228206591"/>
                  </a:ext>
                </a:extLst>
              </a:tr>
              <a:tr h="1461059">
                <a:tc>
                  <a:txBody>
                    <a:bodyPr/>
                    <a:lstStyle/>
                    <a:p>
                      <a:pPr algn="ctr">
                        <a:lnSpc>
                          <a:spcPct val="115000"/>
                        </a:lnSpc>
                        <a:spcAft>
                          <a:spcPts val="1000"/>
                        </a:spcAft>
                      </a:pPr>
                      <a:r>
                        <a:rPr lang="en-US" sz="1000" b="1">
                          <a:solidFill>
                            <a:schemeClr val="bg1"/>
                          </a:solidFill>
                          <a:effectLst/>
                          <a:latin typeface="ABeeZee" panose="02000000000000000000" pitchFamily="2" charset="0"/>
                          <a:cs typeface="Times New Roman" panose="02020603050405020304" pitchFamily="18" charset="0"/>
                        </a:rPr>
                        <a:t>Y</a:t>
                      </a:r>
                      <a:r>
                        <a:rPr lang="en-GB" sz="1000" b="1">
                          <a:solidFill>
                            <a:schemeClr val="bg1"/>
                          </a:solidFill>
                          <a:effectLst/>
                          <a:latin typeface="ABeeZee" panose="02000000000000000000" pitchFamily="2" charset="0"/>
                          <a:cs typeface="Times New Roman" panose="02020603050405020304" pitchFamily="18" charset="0"/>
                        </a:rPr>
                        <a:t>2</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often create art for its own sake. Designers create things that are useful and have a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Sometimes artists are designers who create art for a specific purpose.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Architects are artists and designers who design buildings.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 can be made by individual artists, or by a group of artists who collaborate.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hidden details in seemingly ordinary objects.</a:t>
                      </a:r>
                    </a:p>
                    <a:p>
                      <a:pPr marL="72000" indent="-72000" algn="l">
                        <a:lnSpc>
                          <a:spcPct val="100000"/>
                        </a:lnSpc>
                        <a:spcAft>
                          <a:spcPts val="200"/>
                        </a:spcAft>
                        <a:buFont typeface="Arial" panose="020B0604020202020204" pitchFamily="34" charset="0"/>
                        <a:buChar char="•"/>
                      </a:pPr>
                      <a:r>
                        <a:rPr lang="en-US" sz="1000" b="0">
                          <a:solidFill>
                            <a:schemeClr val="bg1"/>
                          </a:solidFill>
                          <a:latin typeface="Roboto" panose="02000000000000000000" pitchFamily="2" charset="0"/>
                          <a:ea typeface="Roboto" panose="02000000000000000000" pitchFamily="2" charset="0"/>
                        </a:rPr>
                        <a:t>Artists can be inspired by the artificial (man-made) world.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Label the features of different artworks with key words.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931346">
                <a:tc>
                  <a:txBody>
                    <a:bodyPr/>
                    <a:lstStyle/>
                    <a:p>
                      <a:pPr algn="ctr">
                        <a:lnSpc>
                          <a:spcPct val="115000"/>
                        </a:lnSpc>
                        <a:spcAft>
                          <a:spcPts val="1000"/>
                        </a:spcAft>
                      </a:pPr>
                      <a:r>
                        <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Y3</a:t>
                      </a: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art is something humans have done from the very beginnings of their existence.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make choices about materials that are appropriate for their composition.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each other, and we can make connections between our artworks and theirs.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the features of different artworks and the effects they have on the viewer.</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Y4</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0" indent="0" algn="l">
                        <a:lnSpc>
                          <a:spcPct val="100000"/>
                        </a:lnSpc>
                        <a:spcAft>
                          <a:spcPts val="200"/>
                        </a:spcAft>
                        <a:buFont typeface="Arial" panose="020B0604020202020204" pitchFamily="34" charset="0"/>
                        <a:buNone/>
                      </a:pPr>
                      <a:endPar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by their own experiences and stories.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Annotate my artwork with connections to another artist's work.</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511590544"/>
                  </a:ext>
                </a:extLst>
              </a:tr>
              <a:tr h="776309">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Y5</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make mood boards to help them collect and shape ideas.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Compare the artwork of two artists.</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Curate an exhibition, deciding how the artwork will be displayed.</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08770398"/>
                  </a:ext>
                </a:extLst>
              </a:tr>
              <a:tr h="588971">
                <a:tc>
                  <a:txBody>
                    <a:bodyPr/>
                    <a:lstStyle/>
                    <a:p>
                      <a:pPr algn="ctr">
                        <a:lnSpc>
                          <a:spcPct val="115000"/>
                        </a:lnSpc>
                        <a:spcAft>
                          <a:spcPts val="1000"/>
                        </a:spcAft>
                      </a:pPr>
                      <a:r>
                        <a:rPr lang="en-US"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Y6</a:t>
                      </a:r>
                      <a:endParaRPr lang="en-GB" sz="1000" b="1">
                        <a:solidFill>
                          <a:schemeClr val="bg1"/>
                        </a:solidFill>
                        <a:effectLst/>
                        <a:latin typeface="ABeeZee" panose="02000000000000000000" pitchFamily="2" charset="0"/>
                        <a:ea typeface="Calibri" panose="020F0502020204030204" pitchFamily="34" charset="0"/>
                        <a:cs typeface="Times New Roman" panose="02020603050405020304" pitchFamily="18" charset="0"/>
                      </a:endParaRPr>
                    </a:p>
                  </a:txBody>
                  <a:tcPr marL="59120" marR="591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60000"/>
                      </a:schemeClr>
                    </a:solid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endParaRPr lang="en-GB"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Artists can be inspired to bring difficult or contentious issues to light and provoke debate and discussion.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72000" marR="0" lvl="0" indent="-72000"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Review the above.</a:t>
                      </a:r>
                    </a:p>
                    <a:p>
                      <a:pPr marL="72000" indent="-72000" algn="l">
                        <a:lnSpc>
                          <a:spcPct val="100000"/>
                        </a:lnSpc>
                        <a:spcAft>
                          <a:spcPts val="200"/>
                        </a:spcAft>
                        <a:buFont typeface="Arial" panose="020B0604020202020204" pitchFamily="34" charset="0"/>
                        <a:buChar char="•"/>
                      </a:pPr>
                      <a:r>
                        <a:rPr lang="en-US" sz="1000" b="0">
                          <a:solidFill>
                            <a:schemeClr val="bg1"/>
                          </a:solidFill>
                          <a:effectLst/>
                          <a:latin typeface="Roboto" panose="02000000000000000000" pitchFamily="2" charset="0"/>
                          <a:ea typeface="Roboto" panose="02000000000000000000" pitchFamily="2" charset="0"/>
                          <a:cs typeface="Times New Roman" panose="02020603050405020304" pitchFamily="18" charset="0"/>
                        </a:rPr>
                        <a:t>Write as an art historian to analyse artists and their artworks.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552238610"/>
                  </a:ext>
                </a:extLst>
              </a:tr>
            </a:tbl>
          </a:graphicData>
        </a:graphic>
      </p:graphicFrame>
    </p:spTree>
    <p:extLst>
      <p:ext uri="{BB962C8B-B14F-4D97-AF65-F5344CB8AC3E}">
        <p14:creationId xmlns:p14="http://schemas.microsoft.com/office/powerpoint/2010/main" val="4142264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reeform: Shape 207">
            <a:extLst>
              <a:ext uri="{FF2B5EF4-FFF2-40B4-BE49-F238E27FC236}">
                <a16:creationId xmlns:a16="http://schemas.microsoft.com/office/drawing/2014/main" id="{AD1DDCE0-68F0-830A-1C94-5FFF435C29ED}"/>
              </a:ext>
            </a:extLst>
          </p:cNvPr>
          <p:cNvSpPr/>
          <p:nvPr/>
        </p:nvSpPr>
        <p:spPr>
          <a:xfrm>
            <a:off x="3596915" y="4984429"/>
            <a:ext cx="991442" cy="925497"/>
          </a:xfrm>
          <a:custGeom>
            <a:avLst/>
            <a:gdLst>
              <a:gd name="connsiteX0" fmla="*/ 956552 w 991442"/>
              <a:gd name="connsiteY0" fmla="*/ 0 h 925497"/>
              <a:gd name="connsiteX1" fmla="*/ 0 w 991442"/>
              <a:gd name="connsiteY1" fmla="*/ 0 h 925497"/>
              <a:gd name="connsiteX2" fmla="*/ 0 w 991442"/>
              <a:gd name="connsiteY2" fmla="*/ 5156 h 925497"/>
              <a:gd name="connsiteX3" fmla="*/ 516284 w 991442"/>
              <a:gd name="connsiteY3" fmla="*/ 925498 h 925497"/>
              <a:gd name="connsiteX4" fmla="*/ 991442 w 991442"/>
              <a:gd name="connsiteY4" fmla="*/ 103353 h 925497"/>
              <a:gd name="connsiteX5" fmla="*/ 956552 w 991442"/>
              <a:gd name="connsiteY5" fmla="*/ 0 h 9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442" h="925497">
                <a:moveTo>
                  <a:pt x="956552" y="0"/>
                </a:moveTo>
                <a:lnTo>
                  <a:pt x="0" y="0"/>
                </a:lnTo>
                <a:lnTo>
                  <a:pt x="0" y="5156"/>
                </a:lnTo>
                <a:cubicBezTo>
                  <a:pt x="0" y="389191"/>
                  <a:pt x="205027" y="727305"/>
                  <a:pt x="516284" y="925498"/>
                </a:cubicBezTo>
                <a:lnTo>
                  <a:pt x="991442" y="103353"/>
                </a:lnTo>
                <a:cubicBezTo>
                  <a:pt x="970220" y="73858"/>
                  <a:pt x="957631" y="38248"/>
                  <a:pt x="956552"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09" name="Freeform: Shape 208">
            <a:extLst>
              <a:ext uri="{FF2B5EF4-FFF2-40B4-BE49-F238E27FC236}">
                <a16:creationId xmlns:a16="http://schemas.microsoft.com/office/drawing/2014/main" id="{1E3CCEF5-8FC8-ACF6-5FE8-1719424373BD}"/>
              </a:ext>
            </a:extLst>
          </p:cNvPr>
          <p:cNvSpPr/>
          <p:nvPr/>
        </p:nvSpPr>
        <p:spPr>
          <a:xfrm>
            <a:off x="4154204" y="5117037"/>
            <a:ext cx="1210976" cy="977893"/>
          </a:xfrm>
          <a:custGeom>
            <a:avLst/>
            <a:gdLst>
              <a:gd name="connsiteX0" fmla="*/ 600453 w 1210976"/>
              <a:gd name="connsiteY0" fmla="*/ 54554 h 977893"/>
              <a:gd name="connsiteX1" fmla="*/ 468444 w 1210976"/>
              <a:gd name="connsiteY1" fmla="*/ 7314 h 977893"/>
              <a:gd name="connsiteX2" fmla="*/ 0 w 1210976"/>
              <a:gd name="connsiteY2" fmla="*/ 817829 h 977893"/>
              <a:gd name="connsiteX3" fmla="*/ 600453 w 1210976"/>
              <a:gd name="connsiteY3" fmla="*/ 977893 h 977893"/>
              <a:gd name="connsiteX4" fmla="*/ 600453 w 1210976"/>
              <a:gd name="connsiteY4" fmla="*/ 977893 h 977893"/>
              <a:gd name="connsiteX5" fmla="*/ 1210977 w 1210976"/>
              <a:gd name="connsiteY5" fmla="*/ 811834 h 977893"/>
              <a:gd name="connsiteX6" fmla="*/ 740854 w 1210976"/>
              <a:gd name="connsiteY6" fmla="*/ 0 h 977893"/>
              <a:gd name="connsiteX7" fmla="*/ 600453 w 1210976"/>
              <a:gd name="connsiteY7" fmla="*/ 54554 h 97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0976" h="977893">
                <a:moveTo>
                  <a:pt x="600453" y="54554"/>
                </a:moveTo>
                <a:cubicBezTo>
                  <a:pt x="549855" y="54554"/>
                  <a:pt x="503814" y="36689"/>
                  <a:pt x="468444" y="7314"/>
                </a:cubicBezTo>
                <a:lnTo>
                  <a:pt x="0" y="817829"/>
                </a:lnTo>
                <a:cubicBezTo>
                  <a:pt x="175052" y="919383"/>
                  <a:pt x="380559" y="977893"/>
                  <a:pt x="600453" y="977893"/>
                </a:cubicBezTo>
                <a:lnTo>
                  <a:pt x="600453" y="977893"/>
                </a:lnTo>
                <a:cubicBezTo>
                  <a:pt x="824543" y="977893"/>
                  <a:pt x="1033766" y="916985"/>
                  <a:pt x="1210977" y="811834"/>
                </a:cubicBezTo>
                <a:lnTo>
                  <a:pt x="740854" y="0"/>
                </a:lnTo>
                <a:cubicBezTo>
                  <a:pt x="704525" y="33691"/>
                  <a:pt x="655127" y="54554"/>
                  <a:pt x="600453" y="54554"/>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0" name="Freeform: Shape 209">
            <a:extLst>
              <a:ext uri="{FF2B5EF4-FFF2-40B4-BE49-F238E27FC236}">
                <a16:creationId xmlns:a16="http://schemas.microsoft.com/office/drawing/2014/main" id="{95290483-23A9-B8A8-8A20-1052755DB866}"/>
              </a:ext>
            </a:extLst>
          </p:cNvPr>
          <p:cNvSpPr/>
          <p:nvPr/>
        </p:nvSpPr>
        <p:spPr>
          <a:xfrm>
            <a:off x="4927551" y="4980593"/>
            <a:ext cx="984967" cy="922980"/>
          </a:xfrm>
          <a:custGeom>
            <a:avLst/>
            <a:gdLst>
              <a:gd name="connsiteX0" fmla="*/ 120 w 984967"/>
              <a:gd name="connsiteY0" fmla="*/ 96878 h 922980"/>
              <a:gd name="connsiteX1" fmla="*/ 478516 w 984967"/>
              <a:gd name="connsiteY1" fmla="*/ 922980 h 922980"/>
              <a:gd name="connsiteX2" fmla="*/ 984967 w 984967"/>
              <a:gd name="connsiteY2" fmla="*/ 8992 h 922980"/>
              <a:gd name="connsiteX3" fmla="*/ 984967 w 984967"/>
              <a:gd name="connsiteY3" fmla="*/ 0 h 922980"/>
              <a:gd name="connsiteX4" fmla="*/ 28416 w 984967"/>
              <a:gd name="connsiteY4" fmla="*/ 0 h 922980"/>
              <a:gd name="connsiteX5" fmla="*/ 0 w 984967"/>
              <a:gd name="connsiteY5" fmla="*/ 96878 h 922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967" h="922980">
                <a:moveTo>
                  <a:pt x="120" y="96878"/>
                </a:moveTo>
                <a:lnTo>
                  <a:pt x="478516" y="922980"/>
                </a:lnTo>
                <a:cubicBezTo>
                  <a:pt x="784257" y="724068"/>
                  <a:pt x="984967" y="388951"/>
                  <a:pt x="984967" y="8992"/>
                </a:cubicBezTo>
                <a:lnTo>
                  <a:pt x="984967" y="0"/>
                </a:lnTo>
                <a:lnTo>
                  <a:pt x="28416" y="0"/>
                </a:lnTo>
                <a:cubicBezTo>
                  <a:pt x="28176" y="35490"/>
                  <a:pt x="17745" y="68462"/>
                  <a:pt x="0" y="96878"/>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1" name="Freeform: Shape 210">
            <a:extLst>
              <a:ext uri="{FF2B5EF4-FFF2-40B4-BE49-F238E27FC236}">
                <a16:creationId xmlns:a16="http://schemas.microsoft.com/office/drawing/2014/main" id="{CC0BFA4D-F773-3CBF-2198-716E8A698A4D}"/>
              </a:ext>
            </a:extLst>
          </p:cNvPr>
          <p:cNvSpPr/>
          <p:nvPr/>
        </p:nvSpPr>
        <p:spPr>
          <a:xfrm>
            <a:off x="6263941" y="1176568"/>
            <a:ext cx="1009906" cy="945041"/>
          </a:xfrm>
          <a:custGeom>
            <a:avLst/>
            <a:gdLst>
              <a:gd name="connsiteX0" fmla="*/ 1009787 w 1009906"/>
              <a:gd name="connsiteY0" fmla="*/ 934370 h 945041"/>
              <a:gd name="connsiteX1" fmla="*/ 670593 w 1009906"/>
              <a:gd name="connsiteY1" fmla="*/ 152751 h 945041"/>
              <a:gd name="connsiteX2" fmla="*/ 470722 w 1009906"/>
              <a:gd name="connsiteY2" fmla="*/ 0 h 945041"/>
              <a:gd name="connsiteX3" fmla="*/ 0 w 1009906"/>
              <a:gd name="connsiteY3" fmla="*/ 814472 h 945041"/>
              <a:gd name="connsiteX4" fmla="*/ 53595 w 1009906"/>
              <a:gd name="connsiteY4" fmla="*/ 944682 h 945041"/>
              <a:gd name="connsiteX5" fmla="*/ 53595 w 1009906"/>
              <a:gd name="connsiteY5" fmla="*/ 945041 h 945041"/>
              <a:gd name="connsiteX6" fmla="*/ 1009907 w 1009906"/>
              <a:gd name="connsiteY6" fmla="*/ 945041 h 945041"/>
              <a:gd name="connsiteX7" fmla="*/ 1009907 w 1009906"/>
              <a:gd name="connsiteY7" fmla="*/ 934370 h 945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9906" h="945041">
                <a:moveTo>
                  <a:pt x="1009787" y="934370"/>
                </a:moveTo>
                <a:cubicBezTo>
                  <a:pt x="1009787" y="629108"/>
                  <a:pt x="880176" y="352742"/>
                  <a:pt x="670593" y="152751"/>
                </a:cubicBezTo>
                <a:cubicBezTo>
                  <a:pt x="610164" y="95080"/>
                  <a:pt x="543141" y="43883"/>
                  <a:pt x="470722" y="0"/>
                </a:cubicBezTo>
                <a:lnTo>
                  <a:pt x="0" y="814472"/>
                </a:lnTo>
                <a:cubicBezTo>
                  <a:pt x="33092" y="848763"/>
                  <a:pt x="53595" y="894444"/>
                  <a:pt x="53595" y="944682"/>
                </a:cubicBezTo>
                <a:lnTo>
                  <a:pt x="53595" y="945041"/>
                </a:lnTo>
                <a:lnTo>
                  <a:pt x="1009907" y="945041"/>
                </a:lnTo>
                <a:lnTo>
                  <a:pt x="1009907" y="93437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2" name="Freeform: Shape 211">
            <a:extLst>
              <a:ext uri="{FF2B5EF4-FFF2-40B4-BE49-F238E27FC236}">
                <a16:creationId xmlns:a16="http://schemas.microsoft.com/office/drawing/2014/main" id="{128F9091-41F4-CE6F-0DF0-FD093157D957}"/>
              </a:ext>
            </a:extLst>
          </p:cNvPr>
          <p:cNvSpPr/>
          <p:nvPr/>
        </p:nvSpPr>
        <p:spPr>
          <a:xfrm>
            <a:off x="6317536" y="4980473"/>
            <a:ext cx="991322" cy="927176"/>
          </a:xfrm>
          <a:custGeom>
            <a:avLst/>
            <a:gdLst>
              <a:gd name="connsiteX0" fmla="*/ 956551 w 991322"/>
              <a:gd name="connsiteY0" fmla="*/ 120 h 927176"/>
              <a:gd name="connsiteX1" fmla="*/ 0 w 991322"/>
              <a:gd name="connsiteY1" fmla="*/ 120 h 927176"/>
              <a:gd name="connsiteX2" fmla="*/ 0 w 991322"/>
              <a:gd name="connsiteY2" fmla="*/ 6954 h 927176"/>
              <a:gd name="connsiteX3" fmla="*/ 516164 w 991322"/>
              <a:gd name="connsiteY3" fmla="*/ 927177 h 927176"/>
              <a:gd name="connsiteX4" fmla="*/ 991322 w 991322"/>
              <a:gd name="connsiteY4" fmla="*/ 105031 h 927176"/>
              <a:gd name="connsiteX5" fmla="*/ 956431 w 991322"/>
              <a:gd name="connsiteY5" fmla="*/ 0 h 92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322" h="927176">
                <a:moveTo>
                  <a:pt x="956551" y="120"/>
                </a:moveTo>
                <a:lnTo>
                  <a:pt x="0" y="120"/>
                </a:lnTo>
                <a:lnTo>
                  <a:pt x="0" y="6954"/>
                </a:lnTo>
                <a:cubicBezTo>
                  <a:pt x="0" y="390870"/>
                  <a:pt x="205026" y="729104"/>
                  <a:pt x="516164" y="927177"/>
                </a:cubicBezTo>
                <a:lnTo>
                  <a:pt x="991322" y="105031"/>
                </a:lnTo>
                <a:cubicBezTo>
                  <a:pt x="969860" y="75057"/>
                  <a:pt x="957151" y="38967"/>
                  <a:pt x="956431"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3" name="Freeform: Shape 212">
            <a:extLst>
              <a:ext uri="{FF2B5EF4-FFF2-40B4-BE49-F238E27FC236}">
                <a16:creationId xmlns:a16="http://schemas.microsoft.com/office/drawing/2014/main" id="{8B3535F3-0AEA-7AA5-2191-B847C23CB829}"/>
              </a:ext>
            </a:extLst>
          </p:cNvPr>
          <p:cNvSpPr/>
          <p:nvPr/>
        </p:nvSpPr>
        <p:spPr>
          <a:xfrm>
            <a:off x="7646853" y="4980473"/>
            <a:ext cx="986286" cy="922140"/>
          </a:xfrm>
          <a:custGeom>
            <a:avLst/>
            <a:gdLst>
              <a:gd name="connsiteX0" fmla="*/ 0 w 986286"/>
              <a:gd name="connsiteY0" fmla="*/ 96998 h 922140"/>
              <a:gd name="connsiteX1" fmla="*/ 477916 w 986286"/>
              <a:gd name="connsiteY1" fmla="*/ 922141 h 922140"/>
              <a:gd name="connsiteX2" fmla="*/ 986287 w 986286"/>
              <a:gd name="connsiteY2" fmla="*/ 6834 h 922140"/>
              <a:gd name="connsiteX3" fmla="*/ 986287 w 986286"/>
              <a:gd name="connsiteY3" fmla="*/ 0 h 922140"/>
              <a:gd name="connsiteX4" fmla="*/ 29615 w 986286"/>
              <a:gd name="connsiteY4" fmla="*/ 0 h 922140"/>
              <a:gd name="connsiteX5" fmla="*/ 0 w 986286"/>
              <a:gd name="connsiteY5" fmla="*/ 96878 h 922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286" h="922140">
                <a:moveTo>
                  <a:pt x="0" y="96998"/>
                </a:moveTo>
                <a:lnTo>
                  <a:pt x="477916" y="922141"/>
                </a:lnTo>
                <a:cubicBezTo>
                  <a:pt x="784737" y="723349"/>
                  <a:pt x="986287" y="387633"/>
                  <a:pt x="986287" y="6834"/>
                </a:cubicBezTo>
                <a:lnTo>
                  <a:pt x="986287" y="0"/>
                </a:lnTo>
                <a:lnTo>
                  <a:pt x="29615" y="0"/>
                </a:lnTo>
                <a:cubicBezTo>
                  <a:pt x="29015" y="35490"/>
                  <a:pt x="18225" y="68582"/>
                  <a:pt x="0" y="96878"/>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4" name="Freeform: Shape 213">
            <a:extLst>
              <a:ext uri="{FF2B5EF4-FFF2-40B4-BE49-F238E27FC236}">
                <a16:creationId xmlns:a16="http://schemas.microsoft.com/office/drawing/2014/main" id="{FC776D91-F95D-E989-F033-FD6F8DB06463}"/>
              </a:ext>
            </a:extLst>
          </p:cNvPr>
          <p:cNvSpPr/>
          <p:nvPr/>
        </p:nvSpPr>
        <p:spPr>
          <a:xfrm>
            <a:off x="5530641" y="1005472"/>
            <a:ext cx="1162417" cy="959668"/>
          </a:xfrm>
          <a:custGeom>
            <a:avLst/>
            <a:gdLst>
              <a:gd name="connsiteX0" fmla="*/ 585225 w 1162417"/>
              <a:gd name="connsiteY0" fmla="*/ 120 h 959668"/>
              <a:gd name="connsiteX1" fmla="*/ 0 w 1162417"/>
              <a:gd name="connsiteY1" fmla="*/ 151552 h 959668"/>
              <a:gd name="connsiteX2" fmla="*/ 467964 w 1162417"/>
              <a:gd name="connsiteY2" fmla="*/ 959669 h 959668"/>
              <a:gd name="connsiteX3" fmla="*/ 585345 w 1162417"/>
              <a:gd name="connsiteY3" fmla="*/ 923459 h 959668"/>
              <a:gd name="connsiteX4" fmla="*/ 695532 w 1162417"/>
              <a:gd name="connsiteY4" fmla="*/ 954873 h 959668"/>
              <a:gd name="connsiteX5" fmla="*/ 1162417 w 1162417"/>
              <a:gd name="connsiteY5" fmla="*/ 146996 h 959668"/>
              <a:gd name="connsiteX6" fmla="*/ 585225 w 1162417"/>
              <a:gd name="connsiteY6" fmla="*/ 0 h 95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417" h="959668">
                <a:moveTo>
                  <a:pt x="585225" y="120"/>
                </a:moveTo>
                <a:cubicBezTo>
                  <a:pt x="371686" y="120"/>
                  <a:pt x="171695" y="55393"/>
                  <a:pt x="0" y="151552"/>
                </a:cubicBezTo>
                <a:lnTo>
                  <a:pt x="467964" y="959669"/>
                </a:lnTo>
                <a:cubicBezTo>
                  <a:pt x="501056" y="937008"/>
                  <a:pt x="541462" y="923459"/>
                  <a:pt x="585345" y="923459"/>
                </a:cubicBezTo>
                <a:cubicBezTo>
                  <a:pt x="625991" y="923459"/>
                  <a:pt x="663879" y="935090"/>
                  <a:pt x="695532" y="954873"/>
                </a:cubicBezTo>
                <a:lnTo>
                  <a:pt x="1162417" y="146996"/>
                </a:lnTo>
                <a:cubicBezTo>
                  <a:pt x="992521" y="53475"/>
                  <a:pt x="795288" y="0"/>
                  <a:pt x="585225"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5" name="Freeform: Shape 214">
            <a:extLst>
              <a:ext uri="{FF2B5EF4-FFF2-40B4-BE49-F238E27FC236}">
                <a16:creationId xmlns:a16="http://schemas.microsoft.com/office/drawing/2014/main" id="{9AC25AA1-11CB-8F22-C8CF-B0F515C553CF}"/>
              </a:ext>
            </a:extLst>
          </p:cNvPr>
          <p:cNvSpPr/>
          <p:nvPr/>
        </p:nvSpPr>
        <p:spPr>
          <a:xfrm>
            <a:off x="6874705" y="5116438"/>
            <a:ext cx="1209178" cy="976334"/>
          </a:xfrm>
          <a:custGeom>
            <a:avLst/>
            <a:gdLst>
              <a:gd name="connsiteX0" fmla="*/ 600573 w 1209178"/>
              <a:gd name="connsiteY0" fmla="*/ 52995 h 976334"/>
              <a:gd name="connsiteX1" fmla="*/ 468444 w 1209178"/>
              <a:gd name="connsiteY1" fmla="*/ 5635 h 976334"/>
              <a:gd name="connsiteX2" fmla="*/ 0 w 1209178"/>
              <a:gd name="connsiteY2" fmla="*/ 816150 h 976334"/>
              <a:gd name="connsiteX3" fmla="*/ 600573 w 1209178"/>
              <a:gd name="connsiteY3" fmla="*/ 976335 h 976334"/>
              <a:gd name="connsiteX4" fmla="*/ 600693 w 1209178"/>
              <a:gd name="connsiteY4" fmla="*/ 976335 h 976334"/>
              <a:gd name="connsiteX5" fmla="*/ 1209179 w 1209178"/>
              <a:gd name="connsiteY5" fmla="*/ 811474 h 976334"/>
              <a:gd name="connsiteX6" fmla="*/ 739176 w 1209178"/>
              <a:gd name="connsiteY6" fmla="*/ 0 h 976334"/>
              <a:gd name="connsiteX7" fmla="*/ 600453 w 1209178"/>
              <a:gd name="connsiteY7" fmla="*/ 53115 h 976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9178" h="976334">
                <a:moveTo>
                  <a:pt x="600573" y="52995"/>
                </a:moveTo>
                <a:cubicBezTo>
                  <a:pt x="549975" y="52995"/>
                  <a:pt x="503934" y="35010"/>
                  <a:pt x="468444" y="5635"/>
                </a:cubicBezTo>
                <a:lnTo>
                  <a:pt x="0" y="816150"/>
                </a:lnTo>
                <a:cubicBezTo>
                  <a:pt x="175052" y="917824"/>
                  <a:pt x="380678" y="976335"/>
                  <a:pt x="600573" y="976335"/>
                </a:cubicBezTo>
                <a:lnTo>
                  <a:pt x="600693" y="976335"/>
                </a:lnTo>
                <a:cubicBezTo>
                  <a:pt x="823944" y="976335"/>
                  <a:pt x="1032447" y="915906"/>
                  <a:pt x="1209179" y="811474"/>
                </a:cubicBezTo>
                <a:lnTo>
                  <a:pt x="739176" y="0"/>
                </a:lnTo>
                <a:cubicBezTo>
                  <a:pt x="703086" y="32852"/>
                  <a:pt x="654287" y="53115"/>
                  <a:pt x="600453" y="53115"/>
                </a:cubicBez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6" name="Freeform: Shape 215">
            <a:extLst>
              <a:ext uri="{FF2B5EF4-FFF2-40B4-BE49-F238E27FC236}">
                <a16:creationId xmlns:a16="http://schemas.microsoft.com/office/drawing/2014/main" id="{5D5199E3-1459-82A4-B214-6A376F415F24}"/>
              </a:ext>
            </a:extLst>
          </p:cNvPr>
          <p:cNvSpPr/>
          <p:nvPr/>
        </p:nvSpPr>
        <p:spPr>
          <a:xfrm>
            <a:off x="4958125" y="1181244"/>
            <a:ext cx="1003791" cy="940365"/>
          </a:xfrm>
          <a:custGeom>
            <a:avLst/>
            <a:gdLst>
              <a:gd name="connsiteX0" fmla="*/ 0 w 1003791"/>
              <a:gd name="connsiteY0" fmla="*/ 929694 h 940365"/>
              <a:gd name="connsiteX1" fmla="*/ 0 w 1003791"/>
              <a:gd name="connsiteY1" fmla="*/ 940365 h 940365"/>
              <a:gd name="connsiteX2" fmla="*/ 956432 w 1003791"/>
              <a:gd name="connsiteY2" fmla="*/ 940365 h 940365"/>
              <a:gd name="connsiteX3" fmla="*/ 956432 w 1003791"/>
              <a:gd name="connsiteY3" fmla="*/ 940006 h 940365"/>
              <a:gd name="connsiteX4" fmla="*/ 1003792 w 1003791"/>
              <a:gd name="connsiteY4" fmla="*/ 816150 h 940365"/>
              <a:gd name="connsiteX5" fmla="*/ 531151 w 1003791"/>
              <a:gd name="connsiteY5" fmla="*/ 0 h 940365"/>
              <a:gd name="connsiteX6" fmla="*/ 0 w 1003791"/>
              <a:gd name="connsiteY6" fmla="*/ 929694 h 940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3791" h="940365">
                <a:moveTo>
                  <a:pt x="0" y="929694"/>
                </a:moveTo>
                <a:lnTo>
                  <a:pt x="0" y="940365"/>
                </a:lnTo>
                <a:lnTo>
                  <a:pt x="956432" y="940365"/>
                </a:lnTo>
                <a:lnTo>
                  <a:pt x="956432" y="940006"/>
                </a:lnTo>
                <a:cubicBezTo>
                  <a:pt x="956432" y="892765"/>
                  <a:pt x="974296" y="849722"/>
                  <a:pt x="1003792" y="816150"/>
                </a:cubicBezTo>
                <a:lnTo>
                  <a:pt x="531151" y="0"/>
                </a:lnTo>
                <a:cubicBezTo>
                  <a:pt x="211621" y="196754"/>
                  <a:pt x="0" y="539544"/>
                  <a:pt x="0" y="929694"/>
                </a:cubicBez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7" name="Freeform: Shape 216">
            <a:extLst>
              <a:ext uri="{FF2B5EF4-FFF2-40B4-BE49-F238E27FC236}">
                <a16:creationId xmlns:a16="http://schemas.microsoft.com/office/drawing/2014/main" id="{4B4EF311-8D64-C183-ACA4-2AEB75294A64}"/>
              </a:ext>
            </a:extLst>
          </p:cNvPr>
          <p:cNvSpPr/>
          <p:nvPr/>
        </p:nvSpPr>
        <p:spPr>
          <a:xfrm>
            <a:off x="875456" y="4984429"/>
            <a:ext cx="989523" cy="920102"/>
          </a:xfrm>
          <a:custGeom>
            <a:avLst/>
            <a:gdLst>
              <a:gd name="connsiteX0" fmla="*/ 956791 w 989523"/>
              <a:gd name="connsiteY0" fmla="*/ 0 h 920102"/>
              <a:gd name="connsiteX1" fmla="*/ 0 w 989523"/>
              <a:gd name="connsiteY1" fmla="*/ 0 h 920102"/>
              <a:gd name="connsiteX2" fmla="*/ 0 w 989523"/>
              <a:gd name="connsiteY2" fmla="*/ 1439 h 920102"/>
              <a:gd name="connsiteX3" fmla="*/ 513646 w 989523"/>
              <a:gd name="connsiteY3" fmla="*/ 920102 h 920102"/>
              <a:gd name="connsiteX4" fmla="*/ 989524 w 989523"/>
              <a:gd name="connsiteY4" fmla="*/ 96878 h 920102"/>
              <a:gd name="connsiteX5" fmla="*/ 956791 w 989523"/>
              <a:gd name="connsiteY5" fmla="*/ 0 h 920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523" h="920102">
                <a:moveTo>
                  <a:pt x="956791" y="0"/>
                </a:moveTo>
                <a:lnTo>
                  <a:pt x="0" y="0"/>
                </a:lnTo>
                <a:lnTo>
                  <a:pt x="0" y="1439"/>
                </a:lnTo>
                <a:cubicBezTo>
                  <a:pt x="0" y="384395"/>
                  <a:pt x="203948" y="721670"/>
                  <a:pt x="513646" y="920102"/>
                </a:cubicBezTo>
                <a:lnTo>
                  <a:pt x="989524" y="96878"/>
                </a:lnTo>
                <a:cubicBezTo>
                  <a:pt x="970220" y="68822"/>
                  <a:pt x="958470" y="35730"/>
                  <a:pt x="956791"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8" name="Freeform: Shape 217">
            <a:extLst>
              <a:ext uri="{FF2B5EF4-FFF2-40B4-BE49-F238E27FC236}">
                <a16:creationId xmlns:a16="http://schemas.microsoft.com/office/drawing/2014/main" id="{861BAD07-1B33-DD55-278B-14ED80FA9D02}"/>
              </a:ext>
            </a:extLst>
          </p:cNvPr>
          <p:cNvSpPr/>
          <p:nvPr/>
        </p:nvSpPr>
        <p:spPr>
          <a:xfrm>
            <a:off x="1429987" y="5117996"/>
            <a:ext cx="1207739" cy="973457"/>
          </a:xfrm>
          <a:custGeom>
            <a:avLst/>
            <a:gdLst>
              <a:gd name="connsiteX0" fmla="*/ 603210 w 1207739"/>
              <a:gd name="connsiteY0" fmla="*/ 49998 h 973457"/>
              <a:gd name="connsiteX1" fmla="*/ 468804 w 1207739"/>
              <a:gd name="connsiteY1" fmla="*/ 719 h 973457"/>
              <a:gd name="connsiteX2" fmla="*/ 0 w 1207739"/>
              <a:gd name="connsiteY2" fmla="*/ 811714 h 973457"/>
              <a:gd name="connsiteX3" fmla="*/ 603090 w 1207739"/>
              <a:gd name="connsiteY3" fmla="*/ 973457 h 973457"/>
              <a:gd name="connsiteX4" fmla="*/ 603090 w 1207739"/>
              <a:gd name="connsiteY4" fmla="*/ 973457 h 973457"/>
              <a:gd name="connsiteX5" fmla="*/ 1207739 w 1207739"/>
              <a:gd name="connsiteY5" fmla="*/ 810875 h 973457"/>
              <a:gd name="connsiteX6" fmla="*/ 738216 w 1207739"/>
              <a:gd name="connsiteY6" fmla="*/ 0 h 973457"/>
              <a:gd name="connsiteX7" fmla="*/ 602970 w 1207739"/>
              <a:gd name="connsiteY7" fmla="*/ 50118 h 97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7739" h="973457">
                <a:moveTo>
                  <a:pt x="603210" y="49998"/>
                </a:moveTo>
                <a:cubicBezTo>
                  <a:pt x="551534" y="49998"/>
                  <a:pt x="504534" y="31294"/>
                  <a:pt x="468804" y="719"/>
                </a:cubicBezTo>
                <a:lnTo>
                  <a:pt x="0" y="811714"/>
                </a:lnTo>
                <a:cubicBezTo>
                  <a:pt x="175652" y="914227"/>
                  <a:pt x="382117" y="973457"/>
                  <a:pt x="603090" y="973457"/>
                </a:cubicBezTo>
                <a:lnTo>
                  <a:pt x="603090" y="973457"/>
                </a:lnTo>
                <a:cubicBezTo>
                  <a:pt x="824663" y="973457"/>
                  <a:pt x="1031728" y="913988"/>
                  <a:pt x="1207739" y="810875"/>
                </a:cubicBezTo>
                <a:lnTo>
                  <a:pt x="738216" y="0"/>
                </a:lnTo>
                <a:cubicBezTo>
                  <a:pt x="702486" y="31054"/>
                  <a:pt x="655126" y="50118"/>
                  <a:pt x="602970" y="50118"/>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19" name="Freeform: Shape 218">
            <a:extLst>
              <a:ext uri="{FF2B5EF4-FFF2-40B4-BE49-F238E27FC236}">
                <a16:creationId xmlns:a16="http://schemas.microsoft.com/office/drawing/2014/main" id="{B0B0655C-A12C-CBD0-D0D7-A3690837A2AC}"/>
              </a:ext>
            </a:extLst>
          </p:cNvPr>
          <p:cNvSpPr/>
          <p:nvPr/>
        </p:nvSpPr>
        <p:spPr>
          <a:xfrm>
            <a:off x="2811339" y="1001876"/>
            <a:ext cx="1165534" cy="958230"/>
          </a:xfrm>
          <a:custGeom>
            <a:avLst/>
            <a:gdLst>
              <a:gd name="connsiteX0" fmla="*/ 583067 w 1165534"/>
              <a:gd name="connsiteY0" fmla="*/ 0 h 958230"/>
              <a:gd name="connsiteX1" fmla="*/ 0 w 1165534"/>
              <a:gd name="connsiteY1" fmla="*/ 150353 h 958230"/>
              <a:gd name="connsiteX2" fmla="*/ 467844 w 1165534"/>
              <a:gd name="connsiteY2" fmla="*/ 958230 h 958230"/>
              <a:gd name="connsiteX3" fmla="*/ 583187 w 1165534"/>
              <a:gd name="connsiteY3" fmla="*/ 923459 h 958230"/>
              <a:gd name="connsiteX4" fmla="*/ 698410 w 1165534"/>
              <a:gd name="connsiteY4" fmla="*/ 958230 h 958230"/>
              <a:gd name="connsiteX5" fmla="*/ 1165535 w 1165534"/>
              <a:gd name="connsiteY5" fmla="*/ 149993 h 958230"/>
              <a:gd name="connsiteX6" fmla="*/ 583067 w 1165534"/>
              <a:gd name="connsiteY6" fmla="*/ 0 h 958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5534" h="958230">
                <a:moveTo>
                  <a:pt x="583067" y="0"/>
                </a:moveTo>
                <a:cubicBezTo>
                  <a:pt x="370367" y="0"/>
                  <a:pt x="171215" y="54794"/>
                  <a:pt x="0" y="150353"/>
                </a:cubicBezTo>
                <a:lnTo>
                  <a:pt x="467844" y="958230"/>
                </a:lnTo>
                <a:cubicBezTo>
                  <a:pt x="500577" y="936409"/>
                  <a:pt x="540263" y="923459"/>
                  <a:pt x="583187" y="923459"/>
                </a:cubicBezTo>
                <a:cubicBezTo>
                  <a:pt x="626111" y="923459"/>
                  <a:pt x="665797" y="936409"/>
                  <a:pt x="698410" y="958230"/>
                </a:cubicBezTo>
                <a:lnTo>
                  <a:pt x="1165535" y="149993"/>
                </a:lnTo>
                <a:cubicBezTo>
                  <a:pt x="994439" y="54674"/>
                  <a:pt x="795408" y="0"/>
                  <a:pt x="583067" y="0"/>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0" name="Freeform: Shape 219">
            <a:extLst>
              <a:ext uri="{FF2B5EF4-FFF2-40B4-BE49-F238E27FC236}">
                <a16:creationId xmlns:a16="http://schemas.microsoft.com/office/drawing/2014/main" id="{045BC0E2-455D-CF68-A4FC-5B27D946C63D}"/>
              </a:ext>
            </a:extLst>
          </p:cNvPr>
          <p:cNvSpPr/>
          <p:nvPr/>
        </p:nvSpPr>
        <p:spPr>
          <a:xfrm>
            <a:off x="2202014" y="4984429"/>
            <a:ext cx="989044" cy="919143"/>
          </a:xfrm>
          <a:custGeom>
            <a:avLst/>
            <a:gdLst>
              <a:gd name="connsiteX0" fmla="*/ 0 w 989044"/>
              <a:gd name="connsiteY0" fmla="*/ 95799 h 919143"/>
              <a:gd name="connsiteX1" fmla="*/ 476837 w 989044"/>
              <a:gd name="connsiteY1" fmla="*/ 919143 h 919143"/>
              <a:gd name="connsiteX2" fmla="*/ 989044 w 989044"/>
              <a:gd name="connsiteY2" fmla="*/ 1439 h 919143"/>
              <a:gd name="connsiteX3" fmla="*/ 989044 w 989044"/>
              <a:gd name="connsiteY3" fmla="*/ 0 h 919143"/>
              <a:gd name="connsiteX4" fmla="*/ 32133 w 989044"/>
              <a:gd name="connsiteY4" fmla="*/ 0 h 919143"/>
              <a:gd name="connsiteX5" fmla="*/ 0 w 989044"/>
              <a:gd name="connsiteY5" fmla="*/ 95799 h 91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9044" h="919143">
                <a:moveTo>
                  <a:pt x="0" y="95799"/>
                </a:moveTo>
                <a:lnTo>
                  <a:pt x="476837" y="919143"/>
                </a:lnTo>
                <a:cubicBezTo>
                  <a:pt x="785816" y="720591"/>
                  <a:pt x="989044" y="383676"/>
                  <a:pt x="989044" y="1439"/>
                </a:cubicBezTo>
                <a:lnTo>
                  <a:pt x="989044" y="0"/>
                </a:lnTo>
                <a:lnTo>
                  <a:pt x="32133" y="0"/>
                </a:lnTo>
                <a:cubicBezTo>
                  <a:pt x="30454" y="35250"/>
                  <a:pt x="18944" y="67982"/>
                  <a:pt x="0" y="95799"/>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1" name="Freeform: Shape 220">
            <a:extLst>
              <a:ext uri="{FF2B5EF4-FFF2-40B4-BE49-F238E27FC236}">
                <a16:creationId xmlns:a16="http://schemas.microsoft.com/office/drawing/2014/main" id="{24BAC1D7-1AFF-01AC-914F-0122EA8F5D9A}"/>
              </a:ext>
            </a:extLst>
          </p:cNvPr>
          <p:cNvSpPr/>
          <p:nvPr/>
        </p:nvSpPr>
        <p:spPr>
          <a:xfrm>
            <a:off x="3546798" y="1175968"/>
            <a:ext cx="1005470" cy="945520"/>
          </a:xfrm>
          <a:custGeom>
            <a:avLst/>
            <a:gdLst>
              <a:gd name="connsiteX0" fmla="*/ 1005470 w 1005470"/>
              <a:gd name="connsiteY0" fmla="*/ 931253 h 945520"/>
              <a:gd name="connsiteX1" fmla="*/ 666277 w 1005470"/>
              <a:gd name="connsiteY1" fmla="*/ 149634 h 945520"/>
              <a:gd name="connsiteX2" fmla="*/ 471561 w 1005470"/>
              <a:gd name="connsiteY2" fmla="*/ 0 h 945520"/>
              <a:gd name="connsiteX3" fmla="*/ 0 w 1005470"/>
              <a:gd name="connsiteY3" fmla="*/ 815910 h 945520"/>
              <a:gd name="connsiteX4" fmla="*/ 49158 w 1005470"/>
              <a:gd name="connsiteY4" fmla="*/ 941564 h 945520"/>
              <a:gd name="connsiteX5" fmla="*/ 49158 w 1005470"/>
              <a:gd name="connsiteY5" fmla="*/ 945521 h 945520"/>
              <a:gd name="connsiteX6" fmla="*/ 1005470 w 1005470"/>
              <a:gd name="connsiteY6" fmla="*/ 945521 h 945520"/>
              <a:gd name="connsiteX7" fmla="*/ 1005470 w 1005470"/>
              <a:gd name="connsiteY7" fmla="*/ 931253 h 94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5470" h="945520">
                <a:moveTo>
                  <a:pt x="1005470" y="931253"/>
                </a:moveTo>
                <a:cubicBezTo>
                  <a:pt x="1005470" y="625991"/>
                  <a:pt x="875860" y="349625"/>
                  <a:pt x="666277" y="149634"/>
                </a:cubicBezTo>
                <a:cubicBezTo>
                  <a:pt x="607287" y="93401"/>
                  <a:pt x="542062" y="43164"/>
                  <a:pt x="471561" y="0"/>
                </a:cubicBezTo>
                <a:lnTo>
                  <a:pt x="0" y="815910"/>
                </a:lnTo>
                <a:cubicBezTo>
                  <a:pt x="30574" y="849602"/>
                  <a:pt x="49158" y="893485"/>
                  <a:pt x="49158" y="941564"/>
                </a:cubicBezTo>
                <a:lnTo>
                  <a:pt x="49158" y="945521"/>
                </a:lnTo>
                <a:lnTo>
                  <a:pt x="1005470" y="945521"/>
                </a:lnTo>
                <a:lnTo>
                  <a:pt x="1005470" y="931253"/>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2" name="Freeform: Shape 221">
            <a:extLst>
              <a:ext uri="{FF2B5EF4-FFF2-40B4-BE49-F238E27FC236}">
                <a16:creationId xmlns:a16="http://schemas.microsoft.com/office/drawing/2014/main" id="{10B9ED2C-DFB4-D718-71F0-F2D28078F052}"/>
              </a:ext>
            </a:extLst>
          </p:cNvPr>
          <p:cNvSpPr/>
          <p:nvPr/>
        </p:nvSpPr>
        <p:spPr>
          <a:xfrm>
            <a:off x="2236665" y="1176328"/>
            <a:ext cx="1005590" cy="945161"/>
          </a:xfrm>
          <a:custGeom>
            <a:avLst/>
            <a:gdLst>
              <a:gd name="connsiteX0" fmla="*/ 0 w 1005590"/>
              <a:gd name="connsiteY0" fmla="*/ 930893 h 945161"/>
              <a:gd name="connsiteX1" fmla="*/ 0 w 1005590"/>
              <a:gd name="connsiteY1" fmla="*/ 945161 h 945161"/>
              <a:gd name="connsiteX2" fmla="*/ 956432 w 1005590"/>
              <a:gd name="connsiteY2" fmla="*/ 945161 h 945161"/>
              <a:gd name="connsiteX3" fmla="*/ 956432 w 1005590"/>
              <a:gd name="connsiteY3" fmla="*/ 941205 h 945161"/>
              <a:gd name="connsiteX4" fmla="*/ 1005590 w 1005590"/>
              <a:gd name="connsiteY4" fmla="*/ 815551 h 945161"/>
              <a:gd name="connsiteX5" fmla="*/ 533189 w 1005590"/>
              <a:gd name="connsiteY5" fmla="*/ 0 h 945161"/>
              <a:gd name="connsiteX6" fmla="*/ 0 w 1005590"/>
              <a:gd name="connsiteY6" fmla="*/ 930893 h 945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5590" h="945161">
                <a:moveTo>
                  <a:pt x="0" y="930893"/>
                </a:moveTo>
                <a:lnTo>
                  <a:pt x="0" y="945161"/>
                </a:lnTo>
                <a:lnTo>
                  <a:pt x="956432" y="945161"/>
                </a:lnTo>
                <a:lnTo>
                  <a:pt x="956432" y="941205"/>
                </a:lnTo>
                <a:cubicBezTo>
                  <a:pt x="956432" y="893125"/>
                  <a:pt x="975016" y="849242"/>
                  <a:pt x="1005590" y="815551"/>
                </a:cubicBezTo>
                <a:lnTo>
                  <a:pt x="533189" y="0"/>
                </a:lnTo>
                <a:cubicBezTo>
                  <a:pt x="212460" y="196514"/>
                  <a:pt x="0" y="540024"/>
                  <a:pt x="0" y="930893"/>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3" name="Freeform: Shape 222">
            <a:extLst>
              <a:ext uri="{FF2B5EF4-FFF2-40B4-BE49-F238E27FC236}">
                <a16:creationId xmlns:a16="http://schemas.microsoft.com/office/drawing/2014/main" id="{DA6DFE63-07A3-B868-455D-90E2CB6090A6}"/>
              </a:ext>
            </a:extLst>
          </p:cNvPr>
          <p:cNvSpPr/>
          <p:nvPr/>
        </p:nvSpPr>
        <p:spPr>
          <a:xfrm>
            <a:off x="6311421" y="4932633"/>
            <a:ext cx="6114" cy="47959"/>
          </a:xfrm>
          <a:custGeom>
            <a:avLst/>
            <a:gdLst>
              <a:gd name="connsiteX0" fmla="*/ 0 w 6114"/>
              <a:gd name="connsiteY0" fmla="*/ 0 h 47959"/>
              <a:gd name="connsiteX1" fmla="*/ 6115 w 6114"/>
              <a:gd name="connsiteY1" fmla="*/ 0 h 47959"/>
              <a:gd name="connsiteX2" fmla="*/ 6115 w 6114"/>
              <a:gd name="connsiteY2" fmla="*/ 47959 h 47959"/>
              <a:gd name="connsiteX3" fmla="*/ 0 w 6114"/>
              <a:gd name="connsiteY3" fmla="*/ 47959 h 47959"/>
            </a:gdLst>
            <a:ahLst/>
            <a:cxnLst>
              <a:cxn ang="0">
                <a:pos x="connsiteX0" y="connsiteY0"/>
              </a:cxn>
              <a:cxn ang="0">
                <a:pos x="connsiteX1" y="connsiteY1"/>
              </a:cxn>
              <a:cxn ang="0">
                <a:pos x="connsiteX2" y="connsiteY2"/>
              </a:cxn>
              <a:cxn ang="0">
                <a:pos x="connsiteX3" y="connsiteY3"/>
              </a:cxn>
            </a:cxnLst>
            <a:rect l="l" t="t" r="r" b="b"/>
            <a:pathLst>
              <a:path w="6114" h="47959">
                <a:moveTo>
                  <a:pt x="0" y="0"/>
                </a:moveTo>
                <a:lnTo>
                  <a:pt x="6115" y="0"/>
                </a:lnTo>
                <a:lnTo>
                  <a:pt x="6115" y="47959"/>
                </a:lnTo>
                <a:lnTo>
                  <a:pt x="0" y="47959"/>
                </a:lnTo>
                <a:close/>
              </a:path>
            </a:pathLst>
          </a:custGeom>
          <a:solidFill>
            <a:srgbClr val="FFFFF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4" name="Freeform: Shape 223">
            <a:extLst>
              <a:ext uri="{FF2B5EF4-FFF2-40B4-BE49-F238E27FC236}">
                <a16:creationId xmlns:a16="http://schemas.microsoft.com/office/drawing/2014/main" id="{8691FCC0-750C-DC41-8E23-E926AD680EB7}"/>
              </a:ext>
            </a:extLst>
          </p:cNvPr>
          <p:cNvSpPr/>
          <p:nvPr/>
        </p:nvSpPr>
        <p:spPr>
          <a:xfrm>
            <a:off x="3593798" y="4936470"/>
            <a:ext cx="3117" cy="47959"/>
          </a:xfrm>
          <a:custGeom>
            <a:avLst/>
            <a:gdLst>
              <a:gd name="connsiteX0" fmla="*/ 0 w 3117"/>
              <a:gd name="connsiteY0" fmla="*/ 0 h 47959"/>
              <a:gd name="connsiteX1" fmla="*/ 3117 w 3117"/>
              <a:gd name="connsiteY1" fmla="*/ 0 h 47959"/>
              <a:gd name="connsiteX2" fmla="*/ 3117 w 3117"/>
              <a:gd name="connsiteY2" fmla="*/ 47960 h 47959"/>
              <a:gd name="connsiteX3" fmla="*/ 0 w 3117"/>
              <a:gd name="connsiteY3" fmla="*/ 47960 h 47959"/>
            </a:gdLst>
            <a:ahLst/>
            <a:cxnLst>
              <a:cxn ang="0">
                <a:pos x="connsiteX0" y="connsiteY0"/>
              </a:cxn>
              <a:cxn ang="0">
                <a:pos x="connsiteX1" y="connsiteY1"/>
              </a:cxn>
              <a:cxn ang="0">
                <a:pos x="connsiteX2" y="connsiteY2"/>
              </a:cxn>
              <a:cxn ang="0">
                <a:pos x="connsiteX3" y="connsiteY3"/>
              </a:cxn>
            </a:cxnLst>
            <a:rect l="l" t="t" r="r" b="b"/>
            <a:pathLst>
              <a:path w="3117" h="47959">
                <a:moveTo>
                  <a:pt x="0" y="0"/>
                </a:moveTo>
                <a:lnTo>
                  <a:pt x="3117" y="0"/>
                </a:lnTo>
                <a:lnTo>
                  <a:pt x="3117" y="47960"/>
                </a:lnTo>
                <a:lnTo>
                  <a:pt x="0" y="47960"/>
                </a:lnTo>
                <a:close/>
              </a:path>
            </a:pathLst>
          </a:custGeom>
          <a:solidFill>
            <a:srgbClr val="BFBBDB"/>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5" name="Freeform: Shape 224">
            <a:extLst>
              <a:ext uri="{FF2B5EF4-FFF2-40B4-BE49-F238E27FC236}">
                <a16:creationId xmlns:a16="http://schemas.microsoft.com/office/drawing/2014/main" id="{A0B6F843-B300-A053-1B6A-EDADBCA44C6E}"/>
              </a:ext>
            </a:extLst>
          </p:cNvPr>
          <p:cNvSpPr/>
          <p:nvPr/>
        </p:nvSpPr>
        <p:spPr>
          <a:xfrm>
            <a:off x="7679041" y="3032239"/>
            <a:ext cx="957630" cy="493502"/>
          </a:xfrm>
          <a:custGeom>
            <a:avLst/>
            <a:gdLst>
              <a:gd name="connsiteX0" fmla="*/ 957631 w 957630"/>
              <a:gd name="connsiteY0" fmla="*/ 179248 h 493502"/>
              <a:gd name="connsiteX1" fmla="*/ 956432 w 957630"/>
              <a:gd name="connsiteY1" fmla="*/ 179248 h 493502"/>
              <a:gd name="connsiteX2" fmla="*/ 956432 w 957630"/>
              <a:gd name="connsiteY2" fmla="*/ 493503 h 493502"/>
              <a:gd name="connsiteX3" fmla="*/ 0 w 957630"/>
              <a:gd name="connsiteY3" fmla="*/ 493503 h 493502"/>
              <a:gd name="connsiteX4" fmla="*/ 0 w 957630"/>
              <a:gd name="connsiteY4" fmla="*/ 0 h 493502"/>
              <a:gd name="connsiteX5" fmla="*/ 957631 w 957630"/>
              <a:gd name="connsiteY5" fmla="*/ 0 h 493502"/>
              <a:gd name="connsiteX6" fmla="*/ 957631 w 957630"/>
              <a:gd name="connsiteY6" fmla="*/ 179248 h 49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630" h="493502">
                <a:moveTo>
                  <a:pt x="957631" y="179248"/>
                </a:moveTo>
                <a:lnTo>
                  <a:pt x="956432" y="179248"/>
                </a:lnTo>
                <a:lnTo>
                  <a:pt x="956432" y="493503"/>
                </a:lnTo>
                <a:lnTo>
                  <a:pt x="0" y="493503"/>
                </a:lnTo>
                <a:lnTo>
                  <a:pt x="0" y="0"/>
                </a:lnTo>
                <a:lnTo>
                  <a:pt x="957631" y="0"/>
                </a:lnTo>
                <a:lnTo>
                  <a:pt x="957631" y="179248"/>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6" name="Freeform: Shape 225">
            <a:extLst>
              <a:ext uri="{FF2B5EF4-FFF2-40B4-BE49-F238E27FC236}">
                <a16:creationId xmlns:a16="http://schemas.microsoft.com/office/drawing/2014/main" id="{FFDB2AA4-CB3F-75DE-4940-F666FDCDEBA7}"/>
              </a:ext>
            </a:extLst>
          </p:cNvPr>
          <p:cNvSpPr/>
          <p:nvPr/>
        </p:nvSpPr>
        <p:spPr>
          <a:xfrm>
            <a:off x="7679760" y="2874813"/>
            <a:ext cx="956191" cy="157306"/>
          </a:xfrm>
          <a:custGeom>
            <a:avLst/>
            <a:gdLst>
              <a:gd name="connsiteX0" fmla="*/ 0 w 956191"/>
              <a:gd name="connsiteY0" fmla="*/ 157307 h 157306"/>
              <a:gd name="connsiteX1" fmla="*/ 956192 w 956191"/>
              <a:gd name="connsiteY1" fmla="*/ 157307 h 157306"/>
              <a:gd name="connsiteX2" fmla="*/ 475278 w 956191"/>
              <a:gd name="connsiteY2" fmla="*/ 0 h 157306"/>
              <a:gd name="connsiteX3" fmla="*/ 0 w 956191"/>
              <a:gd name="connsiteY3" fmla="*/ 157307 h 157306"/>
            </a:gdLst>
            <a:ahLst/>
            <a:cxnLst>
              <a:cxn ang="0">
                <a:pos x="connsiteX0" y="connsiteY0"/>
              </a:cxn>
              <a:cxn ang="0">
                <a:pos x="connsiteX1" y="connsiteY1"/>
              </a:cxn>
              <a:cxn ang="0">
                <a:pos x="connsiteX2" y="connsiteY2"/>
              </a:cxn>
              <a:cxn ang="0">
                <a:pos x="connsiteX3" y="connsiteY3"/>
              </a:cxn>
            </a:cxnLst>
            <a:rect l="l" t="t" r="r" b="b"/>
            <a:pathLst>
              <a:path w="956191" h="157306">
                <a:moveTo>
                  <a:pt x="0" y="157307"/>
                </a:moveTo>
                <a:lnTo>
                  <a:pt x="956192" y="157307"/>
                </a:lnTo>
                <a:lnTo>
                  <a:pt x="475278" y="0"/>
                </a:lnTo>
                <a:lnTo>
                  <a:pt x="0" y="157307"/>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7" name="Freeform: Shape 226">
            <a:extLst>
              <a:ext uri="{FF2B5EF4-FFF2-40B4-BE49-F238E27FC236}">
                <a16:creationId xmlns:a16="http://schemas.microsoft.com/office/drawing/2014/main" id="{77935903-282D-8A50-5A63-1D20440AFA50}"/>
              </a:ext>
            </a:extLst>
          </p:cNvPr>
          <p:cNvSpPr/>
          <p:nvPr/>
        </p:nvSpPr>
        <p:spPr>
          <a:xfrm>
            <a:off x="3591520" y="2874453"/>
            <a:ext cx="956431" cy="651649"/>
          </a:xfrm>
          <a:custGeom>
            <a:avLst/>
            <a:gdLst>
              <a:gd name="connsiteX0" fmla="*/ 0 w 956431"/>
              <a:gd name="connsiteY0" fmla="*/ 0 h 651649"/>
              <a:gd name="connsiteX1" fmla="*/ 956432 w 956431"/>
              <a:gd name="connsiteY1" fmla="*/ 0 h 651649"/>
              <a:gd name="connsiteX2" fmla="*/ 956432 w 956431"/>
              <a:gd name="connsiteY2" fmla="*/ 651649 h 651649"/>
              <a:gd name="connsiteX3" fmla="*/ 0 w 956431"/>
              <a:gd name="connsiteY3" fmla="*/ 651649 h 651649"/>
            </a:gdLst>
            <a:ahLst/>
            <a:cxnLst>
              <a:cxn ang="0">
                <a:pos x="connsiteX0" y="connsiteY0"/>
              </a:cxn>
              <a:cxn ang="0">
                <a:pos x="connsiteX1" y="connsiteY1"/>
              </a:cxn>
              <a:cxn ang="0">
                <a:pos x="connsiteX2" y="connsiteY2"/>
              </a:cxn>
              <a:cxn ang="0">
                <a:pos x="connsiteX3" y="connsiteY3"/>
              </a:cxn>
            </a:cxnLst>
            <a:rect l="l" t="t" r="r" b="b"/>
            <a:pathLst>
              <a:path w="956431" h="651649">
                <a:moveTo>
                  <a:pt x="0" y="0"/>
                </a:moveTo>
                <a:lnTo>
                  <a:pt x="956432" y="0"/>
                </a:lnTo>
                <a:lnTo>
                  <a:pt x="956432" y="651649"/>
                </a:lnTo>
                <a:lnTo>
                  <a:pt x="0" y="651649"/>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8" name="Freeform: Shape 227">
            <a:extLst>
              <a:ext uri="{FF2B5EF4-FFF2-40B4-BE49-F238E27FC236}">
                <a16:creationId xmlns:a16="http://schemas.microsoft.com/office/drawing/2014/main" id="{62B20C5F-73D0-84CF-2111-4D23605B6D04}"/>
              </a:ext>
            </a:extLst>
          </p:cNvPr>
          <p:cNvSpPr/>
          <p:nvPr/>
        </p:nvSpPr>
        <p:spPr>
          <a:xfrm>
            <a:off x="3591520" y="3578378"/>
            <a:ext cx="957630" cy="650090"/>
          </a:xfrm>
          <a:custGeom>
            <a:avLst/>
            <a:gdLst>
              <a:gd name="connsiteX0" fmla="*/ 957631 w 957630"/>
              <a:gd name="connsiteY0" fmla="*/ 413890 h 650090"/>
              <a:gd name="connsiteX1" fmla="*/ 956432 w 957630"/>
              <a:gd name="connsiteY1" fmla="*/ 413890 h 650090"/>
              <a:gd name="connsiteX2" fmla="*/ 956432 w 957630"/>
              <a:gd name="connsiteY2" fmla="*/ 0 h 650090"/>
              <a:gd name="connsiteX3" fmla="*/ 0 w 957630"/>
              <a:gd name="connsiteY3" fmla="*/ 0 h 650090"/>
              <a:gd name="connsiteX4" fmla="*/ 0 w 957630"/>
              <a:gd name="connsiteY4" fmla="*/ 650090 h 650090"/>
              <a:gd name="connsiteX5" fmla="*/ 957631 w 957630"/>
              <a:gd name="connsiteY5" fmla="*/ 650090 h 650090"/>
              <a:gd name="connsiteX6" fmla="*/ 957631 w 957630"/>
              <a:gd name="connsiteY6" fmla="*/ 413890 h 65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630" h="650090">
                <a:moveTo>
                  <a:pt x="957631" y="413890"/>
                </a:moveTo>
                <a:lnTo>
                  <a:pt x="956432" y="413890"/>
                </a:lnTo>
                <a:lnTo>
                  <a:pt x="956432" y="0"/>
                </a:lnTo>
                <a:lnTo>
                  <a:pt x="0" y="0"/>
                </a:lnTo>
                <a:lnTo>
                  <a:pt x="0" y="650090"/>
                </a:lnTo>
                <a:lnTo>
                  <a:pt x="957631" y="650090"/>
                </a:lnTo>
                <a:lnTo>
                  <a:pt x="957631" y="4138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29" name="Freeform: Shape 228">
            <a:extLst>
              <a:ext uri="{FF2B5EF4-FFF2-40B4-BE49-F238E27FC236}">
                <a16:creationId xmlns:a16="http://schemas.microsoft.com/office/drawing/2014/main" id="{BCA58F3D-AD20-686C-3DDB-A78154325380}"/>
              </a:ext>
            </a:extLst>
          </p:cNvPr>
          <p:cNvSpPr/>
          <p:nvPr/>
        </p:nvSpPr>
        <p:spPr>
          <a:xfrm>
            <a:off x="2236665" y="2874453"/>
            <a:ext cx="956551" cy="650090"/>
          </a:xfrm>
          <a:custGeom>
            <a:avLst/>
            <a:gdLst>
              <a:gd name="connsiteX0" fmla="*/ 956552 w 956551"/>
              <a:gd name="connsiteY0" fmla="*/ 650091 h 650090"/>
              <a:gd name="connsiteX1" fmla="*/ 956552 w 956551"/>
              <a:gd name="connsiteY1" fmla="*/ 0 h 650090"/>
              <a:gd name="connsiteX2" fmla="*/ 240 w 956551"/>
              <a:gd name="connsiteY2" fmla="*/ 0 h 650090"/>
              <a:gd name="connsiteX3" fmla="*/ 240 w 956551"/>
              <a:gd name="connsiteY3" fmla="*/ 161624 h 650090"/>
              <a:gd name="connsiteX4" fmla="*/ 0 w 956551"/>
              <a:gd name="connsiteY4" fmla="*/ 161624 h 650090"/>
              <a:gd name="connsiteX5" fmla="*/ 0 w 956551"/>
              <a:gd name="connsiteY5" fmla="*/ 650091 h 650090"/>
              <a:gd name="connsiteX6" fmla="*/ 956552 w 956551"/>
              <a:gd name="connsiteY6" fmla="*/ 650091 h 65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090">
                <a:moveTo>
                  <a:pt x="956552" y="650091"/>
                </a:moveTo>
                <a:lnTo>
                  <a:pt x="956552" y="0"/>
                </a:lnTo>
                <a:lnTo>
                  <a:pt x="240" y="0"/>
                </a:lnTo>
                <a:lnTo>
                  <a:pt x="240" y="161624"/>
                </a:lnTo>
                <a:lnTo>
                  <a:pt x="0" y="161624"/>
                </a:lnTo>
                <a:lnTo>
                  <a:pt x="0" y="650091"/>
                </a:lnTo>
                <a:lnTo>
                  <a:pt x="956552" y="650091"/>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0" name="Freeform: Shape 229">
            <a:extLst>
              <a:ext uri="{FF2B5EF4-FFF2-40B4-BE49-F238E27FC236}">
                <a16:creationId xmlns:a16="http://schemas.microsoft.com/office/drawing/2014/main" id="{67BEE379-41C7-1B82-4D41-985B6A4CE566}"/>
              </a:ext>
            </a:extLst>
          </p:cNvPr>
          <p:cNvSpPr/>
          <p:nvPr/>
        </p:nvSpPr>
        <p:spPr>
          <a:xfrm>
            <a:off x="2236665" y="2168969"/>
            <a:ext cx="956551" cy="653327"/>
          </a:xfrm>
          <a:custGeom>
            <a:avLst/>
            <a:gdLst>
              <a:gd name="connsiteX0" fmla="*/ 240 w 956551"/>
              <a:gd name="connsiteY0" fmla="*/ 116542 h 653327"/>
              <a:gd name="connsiteX1" fmla="*/ 240 w 956551"/>
              <a:gd name="connsiteY1" fmla="*/ 653328 h 653327"/>
              <a:gd name="connsiteX2" fmla="*/ 956552 w 956551"/>
              <a:gd name="connsiteY2" fmla="*/ 653328 h 653327"/>
              <a:gd name="connsiteX3" fmla="*/ 956552 w 956551"/>
              <a:gd name="connsiteY3" fmla="*/ 0 h 653327"/>
              <a:gd name="connsiteX4" fmla="*/ 0 w 956551"/>
              <a:gd name="connsiteY4" fmla="*/ 0 h 653327"/>
              <a:gd name="connsiteX5" fmla="*/ 120 w 956551"/>
              <a:gd name="connsiteY5" fmla="*/ 116542 h 65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6551" h="653327">
                <a:moveTo>
                  <a:pt x="240" y="116542"/>
                </a:moveTo>
                <a:lnTo>
                  <a:pt x="240" y="653328"/>
                </a:lnTo>
                <a:lnTo>
                  <a:pt x="956552" y="653328"/>
                </a:lnTo>
                <a:lnTo>
                  <a:pt x="956552" y="0"/>
                </a:lnTo>
                <a:lnTo>
                  <a:pt x="0" y="0"/>
                </a:lnTo>
                <a:cubicBezTo>
                  <a:pt x="120" y="39567"/>
                  <a:pt x="120" y="77215"/>
                  <a:pt x="120" y="116542"/>
                </a:cubicBez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1" name="Freeform: Shape 230">
            <a:extLst>
              <a:ext uri="{FF2B5EF4-FFF2-40B4-BE49-F238E27FC236}">
                <a16:creationId xmlns:a16="http://schemas.microsoft.com/office/drawing/2014/main" id="{D0B942AC-60C7-E561-DE13-5D909784A232}"/>
              </a:ext>
            </a:extLst>
          </p:cNvPr>
          <p:cNvSpPr/>
          <p:nvPr/>
        </p:nvSpPr>
        <p:spPr>
          <a:xfrm>
            <a:off x="2236665" y="3578378"/>
            <a:ext cx="956551" cy="650090"/>
          </a:xfrm>
          <a:custGeom>
            <a:avLst/>
            <a:gdLst>
              <a:gd name="connsiteX0" fmla="*/ 956312 w 956551"/>
              <a:gd name="connsiteY0" fmla="*/ 650090 h 650090"/>
              <a:gd name="connsiteX1" fmla="*/ 956312 w 956551"/>
              <a:gd name="connsiteY1" fmla="*/ 281043 h 650090"/>
              <a:gd name="connsiteX2" fmla="*/ 956552 w 956551"/>
              <a:gd name="connsiteY2" fmla="*/ 281043 h 650090"/>
              <a:gd name="connsiteX3" fmla="*/ 956552 w 956551"/>
              <a:gd name="connsiteY3" fmla="*/ 0 h 650090"/>
              <a:gd name="connsiteX4" fmla="*/ 0 w 956551"/>
              <a:gd name="connsiteY4" fmla="*/ 0 h 650090"/>
              <a:gd name="connsiteX5" fmla="*/ 0 w 956551"/>
              <a:gd name="connsiteY5" fmla="*/ 650090 h 650090"/>
              <a:gd name="connsiteX6" fmla="*/ 956312 w 956551"/>
              <a:gd name="connsiteY6" fmla="*/ 650090 h 65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090">
                <a:moveTo>
                  <a:pt x="956312" y="650090"/>
                </a:moveTo>
                <a:lnTo>
                  <a:pt x="956312" y="281043"/>
                </a:lnTo>
                <a:lnTo>
                  <a:pt x="956552" y="281043"/>
                </a:lnTo>
                <a:lnTo>
                  <a:pt x="956552" y="0"/>
                </a:lnTo>
                <a:lnTo>
                  <a:pt x="0" y="0"/>
                </a:lnTo>
                <a:lnTo>
                  <a:pt x="0" y="650090"/>
                </a:lnTo>
                <a:lnTo>
                  <a:pt x="956312"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2" name="Freeform: Shape 231">
            <a:extLst>
              <a:ext uri="{FF2B5EF4-FFF2-40B4-BE49-F238E27FC236}">
                <a16:creationId xmlns:a16="http://schemas.microsoft.com/office/drawing/2014/main" id="{A98E95AC-EBBB-F1F1-922B-E1416C4E6DB7}"/>
              </a:ext>
            </a:extLst>
          </p:cNvPr>
          <p:cNvSpPr/>
          <p:nvPr/>
        </p:nvSpPr>
        <p:spPr>
          <a:xfrm>
            <a:off x="6314898" y="2874453"/>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3" name="Freeform: Shape 232">
            <a:extLst>
              <a:ext uri="{FF2B5EF4-FFF2-40B4-BE49-F238E27FC236}">
                <a16:creationId xmlns:a16="http://schemas.microsoft.com/office/drawing/2014/main" id="{4DC57F41-9328-8F1A-B43B-BBEB8A43C997}"/>
              </a:ext>
            </a:extLst>
          </p:cNvPr>
          <p:cNvSpPr/>
          <p:nvPr/>
        </p:nvSpPr>
        <p:spPr>
          <a:xfrm>
            <a:off x="6314898" y="3578378"/>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4" name="Freeform: Shape 233">
            <a:extLst>
              <a:ext uri="{FF2B5EF4-FFF2-40B4-BE49-F238E27FC236}">
                <a16:creationId xmlns:a16="http://schemas.microsoft.com/office/drawing/2014/main" id="{ED0FDB27-F3DE-850A-89D8-13C6B80DC1E9}"/>
              </a:ext>
            </a:extLst>
          </p:cNvPr>
          <p:cNvSpPr/>
          <p:nvPr/>
        </p:nvSpPr>
        <p:spPr>
          <a:xfrm>
            <a:off x="4959324" y="2874453"/>
            <a:ext cx="956551" cy="651649"/>
          </a:xfrm>
          <a:custGeom>
            <a:avLst/>
            <a:gdLst>
              <a:gd name="connsiteX0" fmla="*/ 956552 w 956551"/>
              <a:gd name="connsiteY0" fmla="*/ 651649 h 651649"/>
              <a:gd name="connsiteX1" fmla="*/ 956552 w 956551"/>
              <a:gd name="connsiteY1" fmla="*/ 0 h 651649"/>
              <a:gd name="connsiteX2" fmla="*/ 240 w 956551"/>
              <a:gd name="connsiteY2" fmla="*/ 0 h 651649"/>
              <a:gd name="connsiteX3" fmla="*/ 240 w 956551"/>
              <a:gd name="connsiteY3" fmla="*/ 181047 h 651649"/>
              <a:gd name="connsiteX4" fmla="*/ 0 w 956551"/>
              <a:gd name="connsiteY4" fmla="*/ 181047 h 651649"/>
              <a:gd name="connsiteX5" fmla="*/ 0 w 956551"/>
              <a:gd name="connsiteY5" fmla="*/ 651649 h 651649"/>
              <a:gd name="connsiteX6" fmla="*/ 956552 w 956551"/>
              <a:gd name="connsiteY6" fmla="*/ 651649 h 65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1649">
                <a:moveTo>
                  <a:pt x="956552" y="651649"/>
                </a:moveTo>
                <a:lnTo>
                  <a:pt x="956552" y="0"/>
                </a:lnTo>
                <a:lnTo>
                  <a:pt x="240" y="0"/>
                </a:lnTo>
                <a:lnTo>
                  <a:pt x="240" y="181047"/>
                </a:lnTo>
                <a:lnTo>
                  <a:pt x="0" y="181047"/>
                </a:lnTo>
                <a:lnTo>
                  <a:pt x="0" y="651649"/>
                </a:lnTo>
                <a:lnTo>
                  <a:pt x="956552" y="651649"/>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5" name="Freeform: Shape 234">
            <a:extLst>
              <a:ext uri="{FF2B5EF4-FFF2-40B4-BE49-F238E27FC236}">
                <a16:creationId xmlns:a16="http://schemas.microsoft.com/office/drawing/2014/main" id="{277CC954-E013-0A08-191D-367EA59906D9}"/>
              </a:ext>
            </a:extLst>
          </p:cNvPr>
          <p:cNvSpPr/>
          <p:nvPr/>
        </p:nvSpPr>
        <p:spPr>
          <a:xfrm>
            <a:off x="6314898" y="2170768"/>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6" name="Freeform: Shape 235">
            <a:extLst>
              <a:ext uri="{FF2B5EF4-FFF2-40B4-BE49-F238E27FC236}">
                <a16:creationId xmlns:a16="http://schemas.microsoft.com/office/drawing/2014/main" id="{EF08E222-47DE-95E6-1C9E-917B43A3129D}"/>
              </a:ext>
            </a:extLst>
          </p:cNvPr>
          <p:cNvSpPr/>
          <p:nvPr/>
        </p:nvSpPr>
        <p:spPr>
          <a:xfrm>
            <a:off x="4959324" y="2170767"/>
            <a:ext cx="956551" cy="651649"/>
          </a:xfrm>
          <a:custGeom>
            <a:avLst/>
            <a:gdLst>
              <a:gd name="connsiteX0" fmla="*/ 956552 w 956551"/>
              <a:gd name="connsiteY0" fmla="*/ 651649 h 651649"/>
              <a:gd name="connsiteX1" fmla="*/ 956552 w 956551"/>
              <a:gd name="connsiteY1" fmla="*/ 0 h 651649"/>
              <a:gd name="connsiteX2" fmla="*/ 240 w 956551"/>
              <a:gd name="connsiteY2" fmla="*/ 0 h 651649"/>
              <a:gd name="connsiteX3" fmla="*/ 240 w 956551"/>
              <a:gd name="connsiteY3" fmla="*/ 181047 h 651649"/>
              <a:gd name="connsiteX4" fmla="*/ 0 w 956551"/>
              <a:gd name="connsiteY4" fmla="*/ 181047 h 651649"/>
              <a:gd name="connsiteX5" fmla="*/ 0 w 956551"/>
              <a:gd name="connsiteY5" fmla="*/ 651649 h 651649"/>
              <a:gd name="connsiteX6" fmla="*/ 956552 w 956551"/>
              <a:gd name="connsiteY6" fmla="*/ 651649 h 65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1649">
                <a:moveTo>
                  <a:pt x="956552" y="651649"/>
                </a:moveTo>
                <a:lnTo>
                  <a:pt x="956552" y="0"/>
                </a:lnTo>
                <a:lnTo>
                  <a:pt x="240" y="0"/>
                </a:lnTo>
                <a:lnTo>
                  <a:pt x="240" y="181047"/>
                </a:lnTo>
                <a:lnTo>
                  <a:pt x="0" y="181047"/>
                </a:lnTo>
                <a:lnTo>
                  <a:pt x="0" y="651649"/>
                </a:lnTo>
                <a:lnTo>
                  <a:pt x="956552" y="651649"/>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7" name="Freeform: Shape 236">
            <a:extLst>
              <a:ext uri="{FF2B5EF4-FFF2-40B4-BE49-F238E27FC236}">
                <a16:creationId xmlns:a16="http://schemas.microsoft.com/office/drawing/2014/main" id="{7AC72E1A-DBD2-F9E6-C9C8-46061C4222A4}"/>
              </a:ext>
            </a:extLst>
          </p:cNvPr>
          <p:cNvSpPr/>
          <p:nvPr/>
        </p:nvSpPr>
        <p:spPr>
          <a:xfrm>
            <a:off x="4959324" y="3578378"/>
            <a:ext cx="956551" cy="650090"/>
          </a:xfrm>
          <a:custGeom>
            <a:avLst/>
            <a:gdLst>
              <a:gd name="connsiteX0" fmla="*/ 956312 w 956551"/>
              <a:gd name="connsiteY0" fmla="*/ 650090 h 650090"/>
              <a:gd name="connsiteX1" fmla="*/ 956312 w 956551"/>
              <a:gd name="connsiteY1" fmla="*/ 300466 h 650090"/>
              <a:gd name="connsiteX2" fmla="*/ 956552 w 956551"/>
              <a:gd name="connsiteY2" fmla="*/ 300466 h 650090"/>
              <a:gd name="connsiteX3" fmla="*/ 956552 w 956551"/>
              <a:gd name="connsiteY3" fmla="*/ 0 h 650090"/>
              <a:gd name="connsiteX4" fmla="*/ 0 w 956551"/>
              <a:gd name="connsiteY4" fmla="*/ 0 h 650090"/>
              <a:gd name="connsiteX5" fmla="*/ 0 w 956551"/>
              <a:gd name="connsiteY5" fmla="*/ 650090 h 650090"/>
              <a:gd name="connsiteX6" fmla="*/ 956312 w 956551"/>
              <a:gd name="connsiteY6" fmla="*/ 650090 h 650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090">
                <a:moveTo>
                  <a:pt x="956312" y="650090"/>
                </a:moveTo>
                <a:lnTo>
                  <a:pt x="956312" y="300466"/>
                </a:lnTo>
                <a:lnTo>
                  <a:pt x="956552" y="300466"/>
                </a:lnTo>
                <a:lnTo>
                  <a:pt x="956552" y="0"/>
                </a:lnTo>
                <a:lnTo>
                  <a:pt x="0" y="0"/>
                </a:lnTo>
                <a:lnTo>
                  <a:pt x="0" y="650090"/>
                </a:lnTo>
                <a:lnTo>
                  <a:pt x="956312"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8" name="Freeform: Shape 237">
            <a:extLst>
              <a:ext uri="{FF2B5EF4-FFF2-40B4-BE49-F238E27FC236}">
                <a16:creationId xmlns:a16="http://schemas.microsoft.com/office/drawing/2014/main" id="{B3E4A063-2A84-A18B-C573-D72BC56E4EEB}"/>
              </a:ext>
            </a:extLst>
          </p:cNvPr>
          <p:cNvSpPr/>
          <p:nvPr/>
        </p:nvSpPr>
        <p:spPr>
          <a:xfrm>
            <a:off x="875456" y="3578378"/>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39" name="Freeform: Shape 238">
            <a:extLst>
              <a:ext uri="{FF2B5EF4-FFF2-40B4-BE49-F238E27FC236}">
                <a16:creationId xmlns:a16="http://schemas.microsoft.com/office/drawing/2014/main" id="{203ADE50-A7BF-D756-87C7-6AB51E31AACC}"/>
              </a:ext>
            </a:extLst>
          </p:cNvPr>
          <p:cNvSpPr/>
          <p:nvPr/>
        </p:nvSpPr>
        <p:spPr>
          <a:xfrm>
            <a:off x="875456" y="2873973"/>
            <a:ext cx="956431" cy="650090"/>
          </a:xfrm>
          <a:custGeom>
            <a:avLst/>
            <a:gdLst>
              <a:gd name="connsiteX0" fmla="*/ 0 w 956431"/>
              <a:gd name="connsiteY0" fmla="*/ 0 h 650090"/>
              <a:gd name="connsiteX1" fmla="*/ 956432 w 956431"/>
              <a:gd name="connsiteY1" fmla="*/ 0 h 650090"/>
              <a:gd name="connsiteX2" fmla="*/ 956432 w 956431"/>
              <a:gd name="connsiteY2" fmla="*/ 650091 h 650090"/>
              <a:gd name="connsiteX3" fmla="*/ 0 w 956431"/>
              <a:gd name="connsiteY3" fmla="*/ 650091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1"/>
                </a:lnTo>
                <a:lnTo>
                  <a:pt x="0" y="650091"/>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0" name="Freeform: Shape 239">
            <a:extLst>
              <a:ext uri="{FF2B5EF4-FFF2-40B4-BE49-F238E27FC236}">
                <a16:creationId xmlns:a16="http://schemas.microsoft.com/office/drawing/2014/main" id="{289F9F17-27AA-07AF-4B66-1D493B152CCC}"/>
              </a:ext>
            </a:extLst>
          </p:cNvPr>
          <p:cNvSpPr/>
          <p:nvPr/>
        </p:nvSpPr>
        <p:spPr>
          <a:xfrm>
            <a:off x="3591520" y="4282423"/>
            <a:ext cx="957630" cy="650210"/>
          </a:xfrm>
          <a:custGeom>
            <a:avLst/>
            <a:gdLst>
              <a:gd name="connsiteX0" fmla="*/ 957631 w 957630"/>
              <a:gd name="connsiteY0" fmla="*/ 414010 h 650210"/>
              <a:gd name="connsiteX1" fmla="*/ 956432 w 957630"/>
              <a:gd name="connsiteY1" fmla="*/ 414010 h 650210"/>
              <a:gd name="connsiteX2" fmla="*/ 956432 w 957630"/>
              <a:gd name="connsiteY2" fmla="*/ 0 h 650210"/>
              <a:gd name="connsiteX3" fmla="*/ 0 w 957630"/>
              <a:gd name="connsiteY3" fmla="*/ 0 h 650210"/>
              <a:gd name="connsiteX4" fmla="*/ 0 w 957630"/>
              <a:gd name="connsiteY4" fmla="*/ 650211 h 650210"/>
              <a:gd name="connsiteX5" fmla="*/ 957631 w 957630"/>
              <a:gd name="connsiteY5" fmla="*/ 650211 h 650210"/>
              <a:gd name="connsiteX6" fmla="*/ 957631 w 957630"/>
              <a:gd name="connsiteY6" fmla="*/ 414010 h 6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7630" h="650210">
                <a:moveTo>
                  <a:pt x="957631" y="414010"/>
                </a:moveTo>
                <a:lnTo>
                  <a:pt x="956432" y="414010"/>
                </a:lnTo>
                <a:lnTo>
                  <a:pt x="956432" y="0"/>
                </a:lnTo>
                <a:lnTo>
                  <a:pt x="0" y="0"/>
                </a:lnTo>
                <a:lnTo>
                  <a:pt x="0" y="650211"/>
                </a:lnTo>
                <a:lnTo>
                  <a:pt x="957631" y="650211"/>
                </a:lnTo>
                <a:lnTo>
                  <a:pt x="957631" y="414010"/>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1" name="Freeform: Shape 240">
            <a:extLst>
              <a:ext uri="{FF2B5EF4-FFF2-40B4-BE49-F238E27FC236}">
                <a16:creationId xmlns:a16="http://schemas.microsoft.com/office/drawing/2014/main" id="{9752F716-E9C7-A415-9626-2A8D23AC6DA1}"/>
              </a:ext>
            </a:extLst>
          </p:cNvPr>
          <p:cNvSpPr/>
          <p:nvPr/>
        </p:nvSpPr>
        <p:spPr>
          <a:xfrm>
            <a:off x="2236665" y="4282423"/>
            <a:ext cx="956551" cy="650210"/>
          </a:xfrm>
          <a:custGeom>
            <a:avLst/>
            <a:gdLst>
              <a:gd name="connsiteX0" fmla="*/ 956312 w 956551"/>
              <a:gd name="connsiteY0" fmla="*/ 650211 h 650210"/>
              <a:gd name="connsiteX1" fmla="*/ 956312 w 956551"/>
              <a:gd name="connsiteY1" fmla="*/ 281163 h 650210"/>
              <a:gd name="connsiteX2" fmla="*/ 956552 w 956551"/>
              <a:gd name="connsiteY2" fmla="*/ 281163 h 650210"/>
              <a:gd name="connsiteX3" fmla="*/ 956552 w 956551"/>
              <a:gd name="connsiteY3" fmla="*/ 0 h 650210"/>
              <a:gd name="connsiteX4" fmla="*/ 0 w 956551"/>
              <a:gd name="connsiteY4" fmla="*/ 0 h 650210"/>
              <a:gd name="connsiteX5" fmla="*/ 0 w 956551"/>
              <a:gd name="connsiteY5" fmla="*/ 650211 h 650210"/>
              <a:gd name="connsiteX6" fmla="*/ 956312 w 956551"/>
              <a:gd name="connsiteY6" fmla="*/ 650211 h 6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210">
                <a:moveTo>
                  <a:pt x="956312" y="650211"/>
                </a:moveTo>
                <a:lnTo>
                  <a:pt x="956312" y="281163"/>
                </a:lnTo>
                <a:lnTo>
                  <a:pt x="956552" y="281163"/>
                </a:lnTo>
                <a:lnTo>
                  <a:pt x="956552" y="0"/>
                </a:lnTo>
                <a:lnTo>
                  <a:pt x="0" y="0"/>
                </a:lnTo>
                <a:lnTo>
                  <a:pt x="0" y="650211"/>
                </a:lnTo>
                <a:lnTo>
                  <a:pt x="956312" y="650211"/>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2" name="Freeform: Shape 241">
            <a:extLst>
              <a:ext uri="{FF2B5EF4-FFF2-40B4-BE49-F238E27FC236}">
                <a16:creationId xmlns:a16="http://schemas.microsoft.com/office/drawing/2014/main" id="{CF0A1F9C-F72A-8E1B-B89A-FEFA94E06058}"/>
              </a:ext>
            </a:extLst>
          </p:cNvPr>
          <p:cNvSpPr/>
          <p:nvPr/>
        </p:nvSpPr>
        <p:spPr>
          <a:xfrm>
            <a:off x="6314898" y="4282423"/>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3" name="Freeform: Shape 242">
            <a:extLst>
              <a:ext uri="{FF2B5EF4-FFF2-40B4-BE49-F238E27FC236}">
                <a16:creationId xmlns:a16="http://schemas.microsoft.com/office/drawing/2014/main" id="{F68D8167-CDA3-1A3E-0991-01184D5B3228}"/>
              </a:ext>
            </a:extLst>
          </p:cNvPr>
          <p:cNvSpPr/>
          <p:nvPr/>
        </p:nvSpPr>
        <p:spPr>
          <a:xfrm>
            <a:off x="7676707" y="3578378"/>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4" name="Freeform: Shape 243">
            <a:extLst>
              <a:ext uri="{FF2B5EF4-FFF2-40B4-BE49-F238E27FC236}">
                <a16:creationId xmlns:a16="http://schemas.microsoft.com/office/drawing/2014/main" id="{0F685160-B3EF-B249-3A6E-8185BD572103}"/>
              </a:ext>
            </a:extLst>
          </p:cNvPr>
          <p:cNvSpPr/>
          <p:nvPr/>
        </p:nvSpPr>
        <p:spPr>
          <a:xfrm>
            <a:off x="7676707" y="4282423"/>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5" name="Freeform: Shape 244">
            <a:extLst>
              <a:ext uri="{FF2B5EF4-FFF2-40B4-BE49-F238E27FC236}">
                <a16:creationId xmlns:a16="http://schemas.microsoft.com/office/drawing/2014/main" id="{E0304D5A-CEE8-0CFB-C840-5F0850C46B08}"/>
              </a:ext>
            </a:extLst>
          </p:cNvPr>
          <p:cNvSpPr/>
          <p:nvPr/>
        </p:nvSpPr>
        <p:spPr>
          <a:xfrm>
            <a:off x="4959324" y="4282423"/>
            <a:ext cx="956551" cy="650210"/>
          </a:xfrm>
          <a:custGeom>
            <a:avLst/>
            <a:gdLst>
              <a:gd name="connsiteX0" fmla="*/ 956312 w 956551"/>
              <a:gd name="connsiteY0" fmla="*/ 650211 h 650210"/>
              <a:gd name="connsiteX1" fmla="*/ 956312 w 956551"/>
              <a:gd name="connsiteY1" fmla="*/ 300586 h 650210"/>
              <a:gd name="connsiteX2" fmla="*/ 956552 w 956551"/>
              <a:gd name="connsiteY2" fmla="*/ 300586 h 650210"/>
              <a:gd name="connsiteX3" fmla="*/ 956552 w 956551"/>
              <a:gd name="connsiteY3" fmla="*/ 0 h 650210"/>
              <a:gd name="connsiteX4" fmla="*/ 0 w 956551"/>
              <a:gd name="connsiteY4" fmla="*/ 0 h 650210"/>
              <a:gd name="connsiteX5" fmla="*/ 0 w 956551"/>
              <a:gd name="connsiteY5" fmla="*/ 650211 h 650210"/>
              <a:gd name="connsiteX6" fmla="*/ 956312 w 956551"/>
              <a:gd name="connsiteY6" fmla="*/ 650211 h 6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56551" h="650210">
                <a:moveTo>
                  <a:pt x="956312" y="650211"/>
                </a:moveTo>
                <a:lnTo>
                  <a:pt x="956312" y="300586"/>
                </a:lnTo>
                <a:lnTo>
                  <a:pt x="956552" y="300586"/>
                </a:lnTo>
                <a:lnTo>
                  <a:pt x="956552" y="0"/>
                </a:lnTo>
                <a:lnTo>
                  <a:pt x="0" y="0"/>
                </a:lnTo>
                <a:lnTo>
                  <a:pt x="0" y="650211"/>
                </a:lnTo>
                <a:lnTo>
                  <a:pt x="956312" y="650211"/>
                </a:lnTo>
                <a:close/>
              </a:path>
            </a:pathLst>
          </a:custGeom>
          <a:solidFill>
            <a:srgbClr val="702656"/>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6" name="Freeform: Shape 245">
            <a:extLst>
              <a:ext uri="{FF2B5EF4-FFF2-40B4-BE49-F238E27FC236}">
                <a16:creationId xmlns:a16="http://schemas.microsoft.com/office/drawing/2014/main" id="{843146BD-9E9F-B481-EB80-2C9C3B3D63D8}"/>
              </a:ext>
            </a:extLst>
          </p:cNvPr>
          <p:cNvSpPr/>
          <p:nvPr/>
        </p:nvSpPr>
        <p:spPr>
          <a:xfrm>
            <a:off x="875456" y="4282423"/>
            <a:ext cx="956431" cy="650090"/>
          </a:xfrm>
          <a:custGeom>
            <a:avLst/>
            <a:gdLst>
              <a:gd name="connsiteX0" fmla="*/ 0 w 956431"/>
              <a:gd name="connsiteY0" fmla="*/ 0 h 650090"/>
              <a:gd name="connsiteX1" fmla="*/ 956432 w 956431"/>
              <a:gd name="connsiteY1" fmla="*/ 0 h 650090"/>
              <a:gd name="connsiteX2" fmla="*/ 956432 w 956431"/>
              <a:gd name="connsiteY2" fmla="*/ 650090 h 650090"/>
              <a:gd name="connsiteX3" fmla="*/ 0 w 956431"/>
              <a:gd name="connsiteY3" fmla="*/ 650090 h 650090"/>
            </a:gdLst>
            <a:ahLst/>
            <a:cxnLst>
              <a:cxn ang="0">
                <a:pos x="connsiteX0" y="connsiteY0"/>
              </a:cxn>
              <a:cxn ang="0">
                <a:pos x="connsiteX1" y="connsiteY1"/>
              </a:cxn>
              <a:cxn ang="0">
                <a:pos x="connsiteX2" y="connsiteY2"/>
              </a:cxn>
              <a:cxn ang="0">
                <a:pos x="connsiteX3" y="connsiteY3"/>
              </a:cxn>
            </a:cxnLst>
            <a:rect l="l" t="t" r="r" b="b"/>
            <a:pathLst>
              <a:path w="956431" h="650090">
                <a:moveTo>
                  <a:pt x="0" y="0"/>
                </a:moveTo>
                <a:lnTo>
                  <a:pt x="956432" y="0"/>
                </a:lnTo>
                <a:lnTo>
                  <a:pt x="956432" y="650090"/>
                </a:lnTo>
                <a:lnTo>
                  <a:pt x="0" y="650090"/>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7" name="Freeform: Shape 246">
            <a:extLst>
              <a:ext uri="{FF2B5EF4-FFF2-40B4-BE49-F238E27FC236}">
                <a16:creationId xmlns:a16="http://schemas.microsoft.com/office/drawing/2014/main" id="{74AB06E4-911D-CD8A-2046-FC8B3C11B3C0}"/>
              </a:ext>
            </a:extLst>
          </p:cNvPr>
          <p:cNvSpPr/>
          <p:nvPr/>
        </p:nvSpPr>
        <p:spPr>
          <a:xfrm>
            <a:off x="3591520" y="2169688"/>
            <a:ext cx="956431" cy="651649"/>
          </a:xfrm>
          <a:custGeom>
            <a:avLst/>
            <a:gdLst>
              <a:gd name="connsiteX0" fmla="*/ 0 w 956431"/>
              <a:gd name="connsiteY0" fmla="*/ 0 h 651649"/>
              <a:gd name="connsiteX1" fmla="*/ 956432 w 956431"/>
              <a:gd name="connsiteY1" fmla="*/ 0 h 651649"/>
              <a:gd name="connsiteX2" fmla="*/ 956432 w 956431"/>
              <a:gd name="connsiteY2" fmla="*/ 651649 h 651649"/>
              <a:gd name="connsiteX3" fmla="*/ 0 w 956431"/>
              <a:gd name="connsiteY3" fmla="*/ 651649 h 651649"/>
            </a:gdLst>
            <a:ahLst/>
            <a:cxnLst>
              <a:cxn ang="0">
                <a:pos x="connsiteX0" y="connsiteY0"/>
              </a:cxn>
              <a:cxn ang="0">
                <a:pos x="connsiteX1" y="connsiteY1"/>
              </a:cxn>
              <a:cxn ang="0">
                <a:pos x="connsiteX2" y="connsiteY2"/>
              </a:cxn>
              <a:cxn ang="0">
                <a:pos x="connsiteX3" y="connsiteY3"/>
              </a:cxn>
            </a:cxnLst>
            <a:rect l="l" t="t" r="r" b="b"/>
            <a:pathLst>
              <a:path w="956431" h="651649">
                <a:moveTo>
                  <a:pt x="0" y="0"/>
                </a:moveTo>
                <a:lnTo>
                  <a:pt x="956432" y="0"/>
                </a:lnTo>
                <a:lnTo>
                  <a:pt x="956432" y="651649"/>
                </a:lnTo>
                <a:lnTo>
                  <a:pt x="0" y="651649"/>
                </a:lnTo>
                <a:close/>
              </a:path>
            </a:pathLst>
          </a:custGeom>
          <a:solidFill>
            <a:srgbClr val="EEBFCF"/>
          </a:solidFill>
          <a:ln w="11980" cap="flat">
            <a:noFill/>
            <a:prstDash val="solid"/>
            <a:miter/>
          </a:ln>
        </p:spPr>
        <p:txBody>
          <a:bodyPr rtlCol="0" anchor="ctr"/>
          <a:lstStyle/>
          <a:p>
            <a:endParaRPr lang="en-GB">
              <a:solidFill>
                <a:prstClr val="black"/>
              </a:solidFill>
              <a:latin typeface="ABeeZee" panose="020B0604020202020204" charset="0"/>
            </a:endParaRPr>
          </a:p>
        </p:txBody>
      </p:sp>
      <p:sp>
        <p:nvSpPr>
          <p:cNvPr id="248" name="TextBox 247">
            <a:extLst>
              <a:ext uri="{FF2B5EF4-FFF2-40B4-BE49-F238E27FC236}">
                <a16:creationId xmlns:a16="http://schemas.microsoft.com/office/drawing/2014/main" id="{60402511-85F3-6D03-15DC-9F1CAB2405CE}"/>
              </a:ext>
            </a:extLst>
          </p:cNvPr>
          <p:cNvSpPr txBox="1"/>
          <p:nvPr/>
        </p:nvSpPr>
        <p:spPr>
          <a:xfrm>
            <a:off x="7689087" y="3043907"/>
            <a:ext cx="940321" cy="461665"/>
          </a:xfrm>
          <a:prstGeom prst="rect">
            <a:avLst/>
          </a:prstGeom>
          <a:noFill/>
        </p:spPr>
        <p:txBody>
          <a:bodyPr wrap="square" rtlCol="0">
            <a:spAutoFit/>
          </a:bodyPr>
          <a:lstStyle/>
          <a:p>
            <a:pPr algn="ctr"/>
            <a:r>
              <a:rPr lang="en-GB" sz="1200">
                <a:ln/>
                <a:solidFill>
                  <a:srgbClr val="FFFFFF"/>
                </a:solidFill>
                <a:latin typeface="ABeeZee" panose="020B0604020202020204" charset="0"/>
                <a:sym typeface="United Curriculum"/>
                <a:rtl val="0"/>
              </a:rPr>
              <a:t>Key Stage 3</a:t>
            </a:r>
          </a:p>
        </p:txBody>
      </p:sp>
      <p:sp>
        <p:nvSpPr>
          <p:cNvPr id="249" name="TextBox 248">
            <a:extLst>
              <a:ext uri="{FF2B5EF4-FFF2-40B4-BE49-F238E27FC236}">
                <a16:creationId xmlns:a16="http://schemas.microsoft.com/office/drawing/2014/main" id="{D16CC024-33F8-2DA0-3C36-50C908C34C7B}"/>
              </a:ext>
            </a:extLst>
          </p:cNvPr>
          <p:cNvSpPr txBox="1"/>
          <p:nvPr/>
        </p:nvSpPr>
        <p:spPr>
          <a:xfrm>
            <a:off x="972733" y="3021578"/>
            <a:ext cx="758212" cy="338554"/>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N 3/4</a:t>
            </a:r>
          </a:p>
        </p:txBody>
      </p:sp>
      <p:sp>
        <p:nvSpPr>
          <p:cNvPr id="250" name="TextBox 249">
            <a:extLst>
              <a:ext uri="{FF2B5EF4-FFF2-40B4-BE49-F238E27FC236}">
                <a16:creationId xmlns:a16="http://schemas.microsoft.com/office/drawing/2014/main" id="{B5D085B3-7310-C775-9C10-940F44E3624A}"/>
              </a:ext>
            </a:extLst>
          </p:cNvPr>
          <p:cNvSpPr txBox="1"/>
          <p:nvPr/>
        </p:nvSpPr>
        <p:spPr>
          <a:xfrm>
            <a:off x="2447065" y="4428982"/>
            <a:ext cx="560824" cy="338554"/>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R</a:t>
            </a:r>
          </a:p>
        </p:txBody>
      </p:sp>
      <p:sp>
        <p:nvSpPr>
          <p:cNvPr id="251" name="TextBox 250">
            <a:extLst>
              <a:ext uri="{FF2B5EF4-FFF2-40B4-BE49-F238E27FC236}">
                <a16:creationId xmlns:a16="http://schemas.microsoft.com/office/drawing/2014/main" id="{D0275D39-B760-C897-A64A-39AF4EF29062}"/>
              </a:ext>
            </a:extLst>
          </p:cNvPr>
          <p:cNvSpPr txBox="1"/>
          <p:nvPr/>
        </p:nvSpPr>
        <p:spPr>
          <a:xfrm>
            <a:off x="3626719" y="1510418"/>
            <a:ext cx="935564" cy="584775"/>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Year</a:t>
            </a:r>
          </a:p>
          <a:p>
            <a:pPr algn="ctr"/>
            <a:r>
              <a:rPr lang="en-GB" sz="1600">
                <a:ln/>
                <a:solidFill>
                  <a:srgbClr val="FFFFFF"/>
                </a:solidFill>
                <a:latin typeface="ABeeZee" panose="020B0604020202020204" charset="0"/>
                <a:sym typeface="United Curriculum"/>
                <a:rtl val="0"/>
              </a:rPr>
              <a:t>1</a:t>
            </a:r>
          </a:p>
        </p:txBody>
      </p:sp>
      <p:sp>
        <p:nvSpPr>
          <p:cNvPr id="252" name="TextBox 251">
            <a:extLst>
              <a:ext uri="{FF2B5EF4-FFF2-40B4-BE49-F238E27FC236}">
                <a16:creationId xmlns:a16="http://schemas.microsoft.com/office/drawing/2014/main" id="{CE459716-6FD9-FA17-E68B-64089FF90258}"/>
              </a:ext>
            </a:extLst>
          </p:cNvPr>
          <p:cNvSpPr txBox="1"/>
          <p:nvPr/>
        </p:nvSpPr>
        <p:spPr>
          <a:xfrm>
            <a:off x="5005822" y="1515143"/>
            <a:ext cx="864408" cy="584775"/>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Year</a:t>
            </a:r>
          </a:p>
          <a:p>
            <a:pPr algn="ctr"/>
            <a:r>
              <a:rPr lang="en-GB" sz="1600">
                <a:ln/>
                <a:solidFill>
                  <a:srgbClr val="FFFFFF"/>
                </a:solidFill>
                <a:latin typeface="ABeeZee" panose="020B0604020202020204" charset="0"/>
                <a:sym typeface="United Curriculum"/>
                <a:rtl val="0"/>
              </a:rPr>
              <a:t>4</a:t>
            </a:r>
          </a:p>
        </p:txBody>
      </p:sp>
      <p:sp>
        <p:nvSpPr>
          <p:cNvPr id="253" name="TextBox 252">
            <a:extLst>
              <a:ext uri="{FF2B5EF4-FFF2-40B4-BE49-F238E27FC236}">
                <a16:creationId xmlns:a16="http://schemas.microsoft.com/office/drawing/2014/main" id="{0B45A193-6932-58F3-5295-89A14FA87724}"/>
              </a:ext>
            </a:extLst>
          </p:cNvPr>
          <p:cNvSpPr txBox="1"/>
          <p:nvPr/>
        </p:nvSpPr>
        <p:spPr>
          <a:xfrm>
            <a:off x="3654879" y="4420226"/>
            <a:ext cx="828836" cy="338554"/>
          </a:xfrm>
          <a:prstGeom prst="rect">
            <a:avLst/>
          </a:prstGeom>
          <a:noFill/>
          <a:ln>
            <a:noFill/>
          </a:ln>
        </p:spPr>
        <p:txBody>
          <a:bodyPr wrap="square" rtlCol="0">
            <a:spAutoFit/>
          </a:bodyPr>
          <a:lstStyle/>
          <a:p>
            <a:pPr algn="ctr"/>
            <a:r>
              <a:rPr lang="en-GB" sz="1600">
                <a:ln w="1655" cap="flat">
                  <a:noFill/>
                  <a:miter/>
                </a:ln>
                <a:solidFill>
                  <a:srgbClr val="FFFFFF"/>
                </a:solidFill>
                <a:latin typeface="ABeeZee" panose="020B0604020202020204" charset="0"/>
                <a:sym typeface="United Curriculum"/>
                <a:rtl val="0"/>
              </a:rPr>
              <a:t>Year 2</a:t>
            </a:r>
          </a:p>
        </p:txBody>
      </p:sp>
      <p:sp>
        <p:nvSpPr>
          <p:cNvPr id="254" name="TextBox 253">
            <a:extLst>
              <a:ext uri="{FF2B5EF4-FFF2-40B4-BE49-F238E27FC236}">
                <a16:creationId xmlns:a16="http://schemas.microsoft.com/office/drawing/2014/main" id="{92301592-8A3C-C4D4-F46A-A038531DA8E5}"/>
              </a:ext>
            </a:extLst>
          </p:cNvPr>
          <p:cNvSpPr txBox="1"/>
          <p:nvPr/>
        </p:nvSpPr>
        <p:spPr>
          <a:xfrm>
            <a:off x="4985657" y="4426018"/>
            <a:ext cx="890073" cy="338554"/>
          </a:xfrm>
          <a:prstGeom prst="rect">
            <a:avLst/>
          </a:prstGeom>
          <a:noFill/>
          <a:ln>
            <a:noFill/>
          </a:ln>
        </p:spPr>
        <p:txBody>
          <a:bodyPr wrap="square" rtlCol="0">
            <a:spAutoFit/>
          </a:bodyPr>
          <a:lstStyle/>
          <a:p>
            <a:pPr algn="ctr"/>
            <a:r>
              <a:rPr lang="en-GB" sz="1600">
                <a:ln w="1655" cap="flat">
                  <a:noFill/>
                  <a:miter/>
                </a:ln>
                <a:solidFill>
                  <a:srgbClr val="FFFFFF"/>
                </a:solidFill>
                <a:latin typeface="ABeeZee" panose="020B0604020202020204" charset="0"/>
                <a:sym typeface="United Curriculum"/>
                <a:rtl val="0"/>
              </a:rPr>
              <a:t>Year 3</a:t>
            </a:r>
          </a:p>
        </p:txBody>
      </p:sp>
      <p:sp>
        <p:nvSpPr>
          <p:cNvPr id="255" name="TextBox 254">
            <a:extLst>
              <a:ext uri="{FF2B5EF4-FFF2-40B4-BE49-F238E27FC236}">
                <a16:creationId xmlns:a16="http://schemas.microsoft.com/office/drawing/2014/main" id="{5B2E90E3-34FE-5625-45E6-8334AB09D14F}"/>
              </a:ext>
            </a:extLst>
          </p:cNvPr>
          <p:cNvSpPr txBox="1"/>
          <p:nvPr/>
        </p:nvSpPr>
        <p:spPr>
          <a:xfrm>
            <a:off x="6385333" y="3011042"/>
            <a:ext cx="813043" cy="338554"/>
          </a:xfrm>
          <a:prstGeom prst="rect">
            <a:avLst/>
          </a:prstGeom>
          <a:noFill/>
          <a:ln>
            <a:noFill/>
          </a:ln>
        </p:spPr>
        <p:txBody>
          <a:bodyPr wrap="none" rtlCol="0">
            <a:spAutoFit/>
          </a:bodyPr>
          <a:lstStyle/>
          <a:p>
            <a:pPr algn="ctr"/>
            <a:r>
              <a:rPr lang="en-GB" sz="1600">
                <a:ln w="1655" cap="flat">
                  <a:noFill/>
                  <a:miter/>
                </a:ln>
                <a:solidFill>
                  <a:srgbClr val="FFFFFF"/>
                </a:solidFill>
                <a:latin typeface="ABeeZee" panose="020B0604020202020204" charset="0"/>
                <a:sym typeface="United Curriculum"/>
                <a:rtl val="0"/>
              </a:rPr>
              <a:t>Year 5</a:t>
            </a:r>
          </a:p>
        </p:txBody>
      </p:sp>
      <p:sp>
        <p:nvSpPr>
          <p:cNvPr id="256" name="TextBox 255">
            <a:extLst>
              <a:ext uri="{FF2B5EF4-FFF2-40B4-BE49-F238E27FC236}">
                <a16:creationId xmlns:a16="http://schemas.microsoft.com/office/drawing/2014/main" id="{3D17C700-22BA-DA24-83F1-C86B34FC16DF}"/>
              </a:ext>
            </a:extLst>
          </p:cNvPr>
          <p:cNvSpPr txBox="1"/>
          <p:nvPr/>
        </p:nvSpPr>
        <p:spPr>
          <a:xfrm>
            <a:off x="842837" y="3620960"/>
            <a:ext cx="1012500"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Marvellous Me /</a:t>
            </a:r>
          </a:p>
          <a:p>
            <a:pPr algn="ctr"/>
            <a:r>
              <a:rPr lang="en-GB" sz="1000">
                <a:ln/>
                <a:solidFill>
                  <a:srgbClr val="1D1D1B"/>
                </a:solidFill>
                <a:latin typeface="ABeeZee" panose="020B0604020202020204" charset="0"/>
                <a:sym typeface="United Curriculum"/>
                <a:rtl val="0"/>
              </a:rPr>
              <a:t>Look at Me</a:t>
            </a:r>
          </a:p>
        </p:txBody>
      </p:sp>
      <p:sp>
        <p:nvSpPr>
          <p:cNvPr id="257" name="TextBox 256">
            <a:extLst>
              <a:ext uri="{FF2B5EF4-FFF2-40B4-BE49-F238E27FC236}">
                <a16:creationId xmlns:a16="http://schemas.microsoft.com/office/drawing/2014/main" id="{63C7F14F-5FD3-2EB1-4A3A-D328568CDDF8}"/>
              </a:ext>
            </a:extLst>
          </p:cNvPr>
          <p:cNvSpPr txBox="1"/>
          <p:nvPr/>
        </p:nvSpPr>
        <p:spPr>
          <a:xfrm>
            <a:off x="919099" y="4340521"/>
            <a:ext cx="875107"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It’s Getting Cold / Bears</a:t>
            </a:r>
          </a:p>
        </p:txBody>
      </p:sp>
      <p:sp>
        <p:nvSpPr>
          <p:cNvPr id="258" name="TextBox 257">
            <a:extLst>
              <a:ext uri="{FF2B5EF4-FFF2-40B4-BE49-F238E27FC236}">
                <a16:creationId xmlns:a16="http://schemas.microsoft.com/office/drawing/2014/main" id="{ACCFCB84-69BA-3A2C-59BF-9B35A6AAAB15}"/>
              </a:ext>
            </a:extLst>
          </p:cNvPr>
          <p:cNvSpPr txBox="1"/>
          <p:nvPr/>
        </p:nvSpPr>
        <p:spPr>
          <a:xfrm>
            <a:off x="946110" y="4985857"/>
            <a:ext cx="811461" cy="707886"/>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Polar Express / Special Days</a:t>
            </a:r>
          </a:p>
        </p:txBody>
      </p:sp>
      <p:sp>
        <p:nvSpPr>
          <p:cNvPr id="259" name="TextBox 258">
            <a:extLst>
              <a:ext uri="{FF2B5EF4-FFF2-40B4-BE49-F238E27FC236}">
                <a16:creationId xmlns:a16="http://schemas.microsoft.com/office/drawing/2014/main" id="{9B6284F4-952D-91E3-B77C-D0EED51E2B4C}"/>
              </a:ext>
            </a:extLst>
          </p:cNvPr>
          <p:cNvSpPr txBox="1"/>
          <p:nvPr/>
        </p:nvSpPr>
        <p:spPr>
          <a:xfrm>
            <a:off x="1619986" y="5280085"/>
            <a:ext cx="811461" cy="707886"/>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Once Upon a Time</a:t>
            </a:r>
          </a:p>
          <a:p>
            <a:pPr algn="ctr"/>
            <a:r>
              <a:rPr lang="en-GB" sz="1000">
                <a:ln/>
                <a:solidFill>
                  <a:srgbClr val="1D1D1B"/>
                </a:solidFill>
                <a:latin typeface="ABeeZee" panose="020B0604020202020204" charset="0"/>
                <a:sym typeface="United Curriculum"/>
                <a:rtl val="0"/>
              </a:rPr>
              <a:t>1/2</a:t>
            </a:r>
          </a:p>
        </p:txBody>
      </p:sp>
      <p:sp>
        <p:nvSpPr>
          <p:cNvPr id="260" name="TextBox 259">
            <a:extLst>
              <a:ext uri="{FF2B5EF4-FFF2-40B4-BE49-F238E27FC236}">
                <a16:creationId xmlns:a16="http://schemas.microsoft.com/office/drawing/2014/main" id="{511D1862-D78F-7E6C-1E32-808F96D40D68}"/>
              </a:ext>
            </a:extLst>
          </p:cNvPr>
          <p:cNvSpPr txBox="1"/>
          <p:nvPr/>
        </p:nvSpPr>
        <p:spPr>
          <a:xfrm>
            <a:off x="2237743" y="4979148"/>
            <a:ext cx="976785" cy="707886"/>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All Creatures Great &amp; Small</a:t>
            </a:r>
          </a:p>
          <a:p>
            <a:pPr algn="ctr"/>
            <a:r>
              <a:rPr lang="en-GB" sz="1000">
                <a:ln/>
                <a:solidFill>
                  <a:srgbClr val="1D1D1B"/>
                </a:solidFill>
                <a:latin typeface="ABeeZee" panose="020B0604020202020204" charset="0"/>
                <a:sym typeface="United Curriculum"/>
                <a:rtl val="0"/>
              </a:rPr>
              <a:t>1/2</a:t>
            </a:r>
          </a:p>
        </p:txBody>
      </p:sp>
      <p:sp>
        <p:nvSpPr>
          <p:cNvPr id="261" name="TextBox 260">
            <a:extLst>
              <a:ext uri="{FF2B5EF4-FFF2-40B4-BE49-F238E27FC236}">
                <a16:creationId xmlns:a16="http://schemas.microsoft.com/office/drawing/2014/main" id="{CBA40803-70B0-6CA9-A796-13584D38E32F}"/>
              </a:ext>
            </a:extLst>
          </p:cNvPr>
          <p:cNvSpPr txBox="1"/>
          <p:nvPr/>
        </p:nvSpPr>
        <p:spPr>
          <a:xfrm>
            <a:off x="2278495" y="3698039"/>
            <a:ext cx="8751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Me &amp; My World</a:t>
            </a:r>
          </a:p>
        </p:txBody>
      </p:sp>
      <p:sp>
        <p:nvSpPr>
          <p:cNvPr id="262" name="TextBox 261">
            <a:extLst>
              <a:ext uri="{FF2B5EF4-FFF2-40B4-BE49-F238E27FC236}">
                <a16:creationId xmlns:a16="http://schemas.microsoft.com/office/drawing/2014/main" id="{41DCEBAC-950C-8D61-19C6-6D0AB37C785D}"/>
              </a:ext>
            </a:extLst>
          </p:cNvPr>
          <p:cNvSpPr txBox="1"/>
          <p:nvPr/>
        </p:nvSpPr>
        <p:spPr>
          <a:xfrm>
            <a:off x="2275485" y="3071055"/>
            <a:ext cx="875107" cy="246221"/>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My Heroes</a:t>
            </a:r>
          </a:p>
        </p:txBody>
      </p:sp>
      <p:sp>
        <p:nvSpPr>
          <p:cNvPr id="263" name="TextBox 262">
            <a:extLst>
              <a:ext uri="{FF2B5EF4-FFF2-40B4-BE49-F238E27FC236}">
                <a16:creationId xmlns:a16="http://schemas.microsoft.com/office/drawing/2014/main" id="{99AE47B4-F614-65E2-99FE-00A7D3A20F7D}"/>
              </a:ext>
            </a:extLst>
          </p:cNvPr>
          <p:cNvSpPr txBox="1"/>
          <p:nvPr/>
        </p:nvSpPr>
        <p:spPr>
          <a:xfrm>
            <a:off x="2273357" y="2289644"/>
            <a:ext cx="8751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Spring in</a:t>
            </a:r>
            <a:br>
              <a:rPr lang="en-GB" sz="1000">
                <a:ln/>
                <a:solidFill>
                  <a:srgbClr val="1D1D1B"/>
                </a:solidFill>
                <a:latin typeface="ABeeZee" panose="020B0604020202020204" charset="0"/>
                <a:sym typeface="United Curriculum"/>
                <a:rtl val="0"/>
              </a:rPr>
            </a:br>
            <a:r>
              <a:rPr lang="en-GB" sz="1000">
                <a:ln/>
                <a:solidFill>
                  <a:srgbClr val="1D1D1B"/>
                </a:solidFill>
                <a:latin typeface="ABeeZee" panose="020B0604020202020204" charset="0"/>
                <a:sym typeface="United Curriculum"/>
                <a:rtl val="0"/>
              </a:rPr>
              <a:t>Our Step</a:t>
            </a:r>
          </a:p>
        </p:txBody>
      </p:sp>
      <p:sp>
        <p:nvSpPr>
          <p:cNvPr id="264" name="TextBox 263">
            <a:extLst>
              <a:ext uri="{FF2B5EF4-FFF2-40B4-BE49-F238E27FC236}">
                <a16:creationId xmlns:a16="http://schemas.microsoft.com/office/drawing/2014/main" id="{3401A135-E14A-8F16-541D-6F1254D9725F}"/>
              </a:ext>
            </a:extLst>
          </p:cNvPr>
          <p:cNvSpPr txBox="1"/>
          <p:nvPr/>
        </p:nvSpPr>
        <p:spPr>
          <a:xfrm>
            <a:off x="2340739" y="1591442"/>
            <a:ext cx="731231"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Where We live</a:t>
            </a:r>
          </a:p>
        </p:txBody>
      </p:sp>
      <p:sp>
        <p:nvSpPr>
          <p:cNvPr id="265" name="TextBox 264">
            <a:extLst>
              <a:ext uri="{FF2B5EF4-FFF2-40B4-BE49-F238E27FC236}">
                <a16:creationId xmlns:a16="http://schemas.microsoft.com/office/drawing/2014/main" id="{865E335A-F64B-7FD8-7F03-B71306774063}"/>
              </a:ext>
            </a:extLst>
          </p:cNvPr>
          <p:cNvSpPr txBox="1"/>
          <p:nvPr/>
        </p:nvSpPr>
        <p:spPr>
          <a:xfrm>
            <a:off x="2965148" y="1154053"/>
            <a:ext cx="8751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Science Detectives</a:t>
            </a:r>
          </a:p>
        </p:txBody>
      </p:sp>
      <p:sp>
        <p:nvSpPr>
          <p:cNvPr id="266" name="TextBox 265">
            <a:extLst>
              <a:ext uri="{FF2B5EF4-FFF2-40B4-BE49-F238E27FC236}">
                <a16:creationId xmlns:a16="http://schemas.microsoft.com/office/drawing/2014/main" id="{E230F713-B10C-C707-7239-1A1EFBB1000C}"/>
              </a:ext>
            </a:extLst>
          </p:cNvPr>
          <p:cNvSpPr txBox="1"/>
          <p:nvPr/>
        </p:nvSpPr>
        <p:spPr>
          <a:xfrm>
            <a:off x="3750854" y="2293391"/>
            <a:ext cx="660320" cy="400110"/>
          </a:xfrm>
          <a:prstGeom prst="rect">
            <a:avLst/>
          </a:prstGeom>
          <a:noFill/>
        </p:spPr>
        <p:txBody>
          <a:bodyPr wrap="square" rtlCol="0">
            <a:spAutoFit/>
          </a:bodyPr>
          <a:lstStyle/>
          <a:p>
            <a:pPr algn="ctr">
              <a:spcAft>
                <a:spcPts val="300"/>
              </a:spcAft>
            </a:pPr>
            <a:r>
              <a:rPr lang="en-GB" sz="1000">
                <a:solidFill>
                  <a:prstClr val="black"/>
                </a:solidFill>
                <a:latin typeface="ABeeZee" panose="020B0604020202020204" charset="0"/>
                <a:ea typeface="Roboto" panose="02000000000000000000" pitchFamily="2" charset="0"/>
                <a:cs typeface="Times New Roman" panose="02020603050405020304" pitchFamily="18" charset="0"/>
              </a:rPr>
              <a:t>I am an Artist</a:t>
            </a:r>
          </a:p>
        </p:txBody>
      </p:sp>
      <p:sp>
        <p:nvSpPr>
          <p:cNvPr id="267" name="TextBox 266">
            <a:extLst>
              <a:ext uri="{FF2B5EF4-FFF2-40B4-BE49-F238E27FC236}">
                <a16:creationId xmlns:a16="http://schemas.microsoft.com/office/drawing/2014/main" id="{C8C7F748-8718-D41C-79BF-04BC86C3CC41}"/>
              </a:ext>
            </a:extLst>
          </p:cNvPr>
          <p:cNvSpPr txBox="1"/>
          <p:nvPr/>
        </p:nvSpPr>
        <p:spPr>
          <a:xfrm>
            <a:off x="3632875" y="2981056"/>
            <a:ext cx="8751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Paper Sculpture</a:t>
            </a:r>
          </a:p>
        </p:txBody>
      </p:sp>
      <p:sp>
        <p:nvSpPr>
          <p:cNvPr id="268" name="TextBox 267">
            <a:extLst>
              <a:ext uri="{FF2B5EF4-FFF2-40B4-BE49-F238E27FC236}">
                <a16:creationId xmlns:a16="http://schemas.microsoft.com/office/drawing/2014/main" id="{DE3CADD2-91D5-7487-707E-549C0F645BA9}"/>
              </a:ext>
            </a:extLst>
          </p:cNvPr>
          <p:cNvSpPr txBox="1"/>
          <p:nvPr/>
        </p:nvSpPr>
        <p:spPr>
          <a:xfrm>
            <a:off x="3591364" y="3698815"/>
            <a:ext cx="953676"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The Natural World</a:t>
            </a:r>
          </a:p>
        </p:txBody>
      </p:sp>
      <p:sp>
        <p:nvSpPr>
          <p:cNvPr id="269" name="TextBox 268">
            <a:extLst>
              <a:ext uri="{FF2B5EF4-FFF2-40B4-BE49-F238E27FC236}">
                <a16:creationId xmlns:a16="http://schemas.microsoft.com/office/drawing/2014/main" id="{74773AE3-BC2E-A9F1-2025-07480D43B2F1}"/>
              </a:ext>
            </a:extLst>
          </p:cNvPr>
          <p:cNvSpPr txBox="1"/>
          <p:nvPr/>
        </p:nvSpPr>
        <p:spPr>
          <a:xfrm>
            <a:off x="3795217" y="5085397"/>
            <a:ext cx="594407"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Our School</a:t>
            </a:r>
          </a:p>
        </p:txBody>
      </p:sp>
      <p:sp>
        <p:nvSpPr>
          <p:cNvPr id="270" name="TextBox 269">
            <a:extLst>
              <a:ext uri="{FF2B5EF4-FFF2-40B4-BE49-F238E27FC236}">
                <a16:creationId xmlns:a16="http://schemas.microsoft.com/office/drawing/2014/main" id="{B54D207E-5005-25A3-E7F3-0DFBF2F9A378}"/>
              </a:ext>
            </a:extLst>
          </p:cNvPr>
          <p:cNvSpPr txBox="1"/>
          <p:nvPr/>
        </p:nvSpPr>
        <p:spPr>
          <a:xfrm>
            <a:off x="4422351" y="5433973"/>
            <a:ext cx="674682"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Colour</a:t>
            </a:r>
          </a:p>
          <a:p>
            <a:pPr algn="ctr"/>
            <a:r>
              <a:rPr lang="en-GB" sz="1000">
                <a:ln/>
                <a:solidFill>
                  <a:srgbClr val="1D1D1B"/>
                </a:solidFill>
                <a:latin typeface="ABeeZee" panose="020B0604020202020204" charset="0"/>
                <a:sym typeface="United Curriculum"/>
                <a:rtl val="0"/>
              </a:rPr>
              <a:t>&amp; Tone</a:t>
            </a:r>
          </a:p>
        </p:txBody>
      </p:sp>
      <p:sp>
        <p:nvSpPr>
          <p:cNvPr id="271" name="TextBox 270">
            <a:extLst>
              <a:ext uri="{FF2B5EF4-FFF2-40B4-BE49-F238E27FC236}">
                <a16:creationId xmlns:a16="http://schemas.microsoft.com/office/drawing/2014/main" id="{80259297-5B3F-E6C1-B467-C84B6C0A8906}"/>
              </a:ext>
            </a:extLst>
          </p:cNvPr>
          <p:cNvSpPr txBox="1"/>
          <p:nvPr/>
        </p:nvSpPr>
        <p:spPr>
          <a:xfrm>
            <a:off x="5125887" y="5092002"/>
            <a:ext cx="674682"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Painting Water</a:t>
            </a:r>
          </a:p>
        </p:txBody>
      </p:sp>
      <p:sp>
        <p:nvSpPr>
          <p:cNvPr id="272" name="TextBox 271">
            <a:extLst>
              <a:ext uri="{FF2B5EF4-FFF2-40B4-BE49-F238E27FC236}">
                <a16:creationId xmlns:a16="http://schemas.microsoft.com/office/drawing/2014/main" id="{BBB4E241-2609-6B44-976D-7774165C2EBC}"/>
              </a:ext>
            </a:extLst>
          </p:cNvPr>
          <p:cNvSpPr txBox="1"/>
          <p:nvPr/>
        </p:nvSpPr>
        <p:spPr>
          <a:xfrm>
            <a:off x="4989425" y="3698978"/>
            <a:ext cx="890074"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Why Do We Make Art?</a:t>
            </a:r>
          </a:p>
        </p:txBody>
      </p:sp>
      <p:sp>
        <p:nvSpPr>
          <p:cNvPr id="273" name="TextBox 272">
            <a:extLst>
              <a:ext uri="{FF2B5EF4-FFF2-40B4-BE49-F238E27FC236}">
                <a16:creationId xmlns:a16="http://schemas.microsoft.com/office/drawing/2014/main" id="{77159B52-D33E-75E4-E2C3-9390A21C7410}"/>
              </a:ext>
            </a:extLst>
          </p:cNvPr>
          <p:cNvSpPr txBox="1"/>
          <p:nvPr/>
        </p:nvSpPr>
        <p:spPr>
          <a:xfrm>
            <a:off x="4993396" y="2978959"/>
            <a:ext cx="895978"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Clay Fairy Tales</a:t>
            </a:r>
          </a:p>
        </p:txBody>
      </p:sp>
      <p:sp>
        <p:nvSpPr>
          <p:cNvPr id="274" name="TextBox 273">
            <a:extLst>
              <a:ext uri="{FF2B5EF4-FFF2-40B4-BE49-F238E27FC236}">
                <a16:creationId xmlns:a16="http://schemas.microsoft.com/office/drawing/2014/main" id="{BAB170F4-5105-B57D-CADE-25BB88D97F52}"/>
              </a:ext>
            </a:extLst>
          </p:cNvPr>
          <p:cNvSpPr txBox="1"/>
          <p:nvPr/>
        </p:nvSpPr>
        <p:spPr>
          <a:xfrm>
            <a:off x="5025525" y="2365533"/>
            <a:ext cx="850644" cy="246221"/>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Mythology</a:t>
            </a:r>
          </a:p>
        </p:txBody>
      </p:sp>
      <p:sp>
        <p:nvSpPr>
          <p:cNvPr id="275" name="TextBox 274">
            <a:extLst>
              <a:ext uri="{FF2B5EF4-FFF2-40B4-BE49-F238E27FC236}">
                <a16:creationId xmlns:a16="http://schemas.microsoft.com/office/drawing/2014/main" id="{5E29B31F-FC32-ADC7-E510-384DDDFB6E4C}"/>
              </a:ext>
            </a:extLst>
          </p:cNvPr>
          <p:cNvSpPr txBox="1"/>
          <p:nvPr/>
        </p:nvSpPr>
        <p:spPr>
          <a:xfrm>
            <a:off x="5714764" y="1203532"/>
            <a:ext cx="800794"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Pattern &amp; Pumpkins</a:t>
            </a:r>
          </a:p>
        </p:txBody>
      </p:sp>
      <p:sp>
        <p:nvSpPr>
          <p:cNvPr id="276" name="TextBox 275">
            <a:extLst>
              <a:ext uri="{FF2B5EF4-FFF2-40B4-BE49-F238E27FC236}">
                <a16:creationId xmlns:a16="http://schemas.microsoft.com/office/drawing/2014/main" id="{46332303-9E78-66CB-8205-2E1338AF1435}"/>
              </a:ext>
            </a:extLst>
          </p:cNvPr>
          <p:cNvSpPr txBox="1"/>
          <p:nvPr/>
        </p:nvSpPr>
        <p:spPr>
          <a:xfrm>
            <a:off x="6284334" y="1638992"/>
            <a:ext cx="1043940"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Watercolour Tropical Rainforest</a:t>
            </a:r>
          </a:p>
        </p:txBody>
      </p:sp>
      <p:sp>
        <p:nvSpPr>
          <p:cNvPr id="277" name="TextBox 276">
            <a:extLst>
              <a:ext uri="{FF2B5EF4-FFF2-40B4-BE49-F238E27FC236}">
                <a16:creationId xmlns:a16="http://schemas.microsoft.com/office/drawing/2014/main" id="{37CB367E-BB9D-B8D0-91F1-BB5C58105B20}"/>
              </a:ext>
            </a:extLst>
          </p:cNvPr>
          <p:cNvSpPr txBox="1"/>
          <p:nvPr/>
        </p:nvSpPr>
        <p:spPr>
          <a:xfrm>
            <a:off x="6282056" y="2235846"/>
            <a:ext cx="1026802"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Drawing My Favourite Things</a:t>
            </a:r>
          </a:p>
        </p:txBody>
      </p:sp>
      <p:sp>
        <p:nvSpPr>
          <p:cNvPr id="278" name="TextBox 277">
            <a:extLst>
              <a:ext uri="{FF2B5EF4-FFF2-40B4-BE49-F238E27FC236}">
                <a16:creationId xmlns:a16="http://schemas.microsoft.com/office/drawing/2014/main" id="{D44727A9-298A-66EF-EED1-F18E936606DE}"/>
              </a:ext>
            </a:extLst>
          </p:cNvPr>
          <p:cNvSpPr txBox="1"/>
          <p:nvPr/>
        </p:nvSpPr>
        <p:spPr>
          <a:xfrm>
            <a:off x="6293539" y="3639498"/>
            <a:ext cx="999622"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Illustrations &amp; Narrative Art</a:t>
            </a:r>
          </a:p>
        </p:txBody>
      </p:sp>
      <p:sp>
        <p:nvSpPr>
          <p:cNvPr id="279" name="TextBox 278">
            <a:extLst>
              <a:ext uri="{FF2B5EF4-FFF2-40B4-BE49-F238E27FC236}">
                <a16:creationId xmlns:a16="http://schemas.microsoft.com/office/drawing/2014/main" id="{9F9CB0A2-CC9D-E5E7-9126-72BD2D07DF6D}"/>
              </a:ext>
            </a:extLst>
          </p:cNvPr>
          <p:cNvSpPr txBox="1"/>
          <p:nvPr/>
        </p:nvSpPr>
        <p:spPr>
          <a:xfrm>
            <a:off x="6356824" y="4463571"/>
            <a:ext cx="865988" cy="246221"/>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Journeys</a:t>
            </a:r>
          </a:p>
        </p:txBody>
      </p:sp>
      <p:sp>
        <p:nvSpPr>
          <p:cNvPr id="280" name="TextBox 279">
            <a:extLst>
              <a:ext uri="{FF2B5EF4-FFF2-40B4-BE49-F238E27FC236}">
                <a16:creationId xmlns:a16="http://schemas.microsoft.com/office/drawing/2014/main" id="{529915DD-BB8D-AD7A-718C-39EB6B4592F7}"/>
              </a:ext>
            </a:extLst>
          </p:cNvPr>
          <p:cNvSpPr txBox="1"/>
          <p:nvPr/>
        </p:nvSpPr>
        <p:spPr>
          <a:xfrm>
            <a:off x="6403239" y="5058058"/>
            <a:ext cx="806130"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Pattern &amp; Sculpture</a:t>
            </a:r>
          </a:p>
        </p:txBody>
      </p:sp>
      <p:sp>
        <p:nvSpPr>
          <p:cNvPr id="281" name="TextBox 280">
            <a:extLst>
              <a:ext uri="{FF2B5EF4-FFF2-40B4-BE49-F238E27FC236}">
                <a16:creationId xmlns:a16="http://schemas.microsoft.com/office/drawing/2014/main" id="{80FC84BE-5180-A2E8-6163-D6F181CA3C0C}"/>
              </a:ext>
            </a:extLst>
          </p:cNvPr>
          <p:cNvSpPr txBox="1"/>
          <p:nvPr/>
        </p:nvSpPr>
        <p:spPr>
          <a:xfrm>
            <a:off x="7731139" y="4955301"/>
            <a:ext cx="904812" cy="553998"/>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Recycled Materials Installation</a:t>
            </a:r>
          </a:p>
        </p:txBody>
      </p:sp>
      <p:sp>
        <p:nvSpPr>
          <p:cNvPr id="282" name="TextBox 281">
            <a:extLst>
              <a:ext uri="{FF2B5EF4-FFF2-40B4-BE49-F238E27FC236}">
                <a16:creationId xmlns:a16="http://schemas.microsoft.com/office/drawing/2014/main" id="{D72529B1-E4D1-4A0C-0957-D3F59A66A057}"/>
              </a:ext>
            </a:extLst>
          </p:cNvPr>
          <p:cNvSpPr txBox="1"/>
          <p:nvPr/>
        </p:nvSpPr>
        <p:spPr>
          <a:xfrm>
            <a:off x="7619482" y="4395240"/>
            <a:ext cx="1049100"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Displacement / Challenges</a:t>
            </a:r>
          </a:p>
        </p:txBody>
      </p:sp>
      <p:sp>
        <p:nvSpPr>
          <p:cNvPr id="283" name="TextBox 282">
            <a:extLst>
              <a:ext uri="{FF2B5EF4-FFF2-40B4-BE49-F238E27FC236}">
                <a16:creationId xmlns:a16="http://schemas.microsoft.com/office/drawing/2014/main" id="{4D3D2F7C-BA19-97A2-FB3E-16AE28CB2059}"/>
              </a:ext>
            </a:extLst>
          </p:cNvPr>
          <p:cNvSpPr txBox="1"/>
          <p:nvPr/>
        </p:nvSpPr>
        <p:spPr>
          <a:xfrm>
            <a:off x="7817581" y="3677488"/>
            <a:ext cx="674682" cy="400110"/>
          </a:xfrm>
          <a:prstGeom prst="rect">
            <a:avLst/>
          </a:prstGeom>
          <a:noFill/>
        </p:spPr>
        <p:txBody>
          <a:bodyPr wrap="square" rtlCol="0">
            <a:spAutoFit/>
          </a:bodyPr>
          <a:lstStyle/>
          <a:p>
            <a:pPr algn="ctr"/>
            <a:r>
              <a:rPr lang="en-GB" sz="1000">
                <a:ln/>
                <a:solidFill>
                  <a:srgbClr val="1D1D1B"/>
                </a:solidFill>
                <a:latin typeface="ABeeZee" panose="020B0604020202020204" charset="0"/>
                <a:sym typeface="United Curriculum"/>
                <a:rtl val="0"/>
              </a:rPr>
              <a:t>Art &amp; Identity</a:t>
            </a:r>
          </a:p>
        </p:txBody>
      </p:sp>
      <p:sp>
        <p:nvSpPr>
          <p:cNvPr id="284" name="TextBox 283">
            <a:extLst>
              <a:ext uri="{FF2B5EF4-FFF2-40B4-BE49-F238E27FC236}">
                <a16:creationId xmlns:a16="http://schemas.microsoft.com/office/drawing/2014/main" id="{870DF164-9095-8AB3-C9CB-512C6022129C}"/>
              </a:ext>
            </a:extLst>
          </p:cNvPr>
          <p:cNvSpPr txBox="1"/>
          <p:nvPr/>
        </p:nvSpPr>
        <p:spPr>
          <a:xfrm>
            <a:off x="6985185" y="5410805"/>
            <a:ext cx="991616" cy="584775"/>
          </a:xfrm>
          <a:prstGeom prst="rect">
            <a:avLst/>
          </a:prstGeom>
          <a:noFill/>
        </p:spPr>
        <p:txBody>
          <a:bodyPr wrap="square" rtlCol="0">
            <a:spAutoFit/>
          </a:bodyPr>
          <a:lstStyle/>
          <a:p>
            <a:pPr algn="ctr"/>
            <a:r>
              <a:rPr lang="en-GB" sz="1600">
                <a:ln/>
                <a:solidFill>
                  <a:srgbClr val="FFFFFF"/>
                </a:solidFill>
                <a:latin typeface="ABeeZee" panose="020B0604020202020204" charset="0"/>
                <a:sym typeface="United Curriculum"/>
                <a:rtl val="0"/>
              </a:rPr>
              <a:t>Year</a:t>
            </a:r>
          </a:p>
          <a:p>
            <a:pPr algn="ctr"/>
            <a:r>
              <a:rPr lang="en-GB" sz="1600">
                <a:ln/>
                <a:solidFill>
                  <a:srgbClr val="FFFFFF"/>
                </a:solidFill>
                <a:latin typeface="ABeeZee" panose="020B0604020202020204" charset="0"/>
                <a:sym typeface="United Curriculum"/>
                <a:rtl val="0"/>
              </a:rPr>
              <a:t>6</a:t>
            </a:r>
          </a:p>
        </p:txBody>
      </p:sp>
      <p:sp>
        <p:nvSpPr>
          <p:cNvPr id="285" name="Text Placeholder 284">
            <a:extLst>
              <a:ext uri="{FF2B5EF4-FFF2-40B4-BE49-F238E27FC236}">
                <a16:creationId xmlns:a16="http://schemas.microsoft.com/office/drawing/2014/main" id="{78A8562C-25D3-A4F3-36CF-F7F84042F92D}"/>
              </a:ext>
            </a:extLst>
          </p:cNvPr>
          <p:cNvSpPr>
            <a:spLocks noGrp="1"/>
          </p:cNvSpPr>
          <p:nvPr>
            <p:ph type="body" sz="quarter" idx="10"/>
          </p:nvPr>
        </p:nvSpPr>
        <p:spPr/>
        <p:txBody>
          <a:bodyPr/>
          <a:lstStyle/>
          <a:p>
            <a:r>
              <a:rPr lang="en-US" altLang="en-US" dirty="0"/>
              <a:t>United Curriculum: </a:t>
            </a:r>
            <a:r>
              <a:rPr lang="en-US" altLang="en-US" dirty="0">
                <a:ln w="12700">
                  <a:solidFill>
                    <a:schemeClr val="accent1"/>
                  </a:solidFill>
                </a:ln>
                <a:solidFill>
                  <a:schemeClr val="accent1"/>
                </a:solidFill>
              </a:rPr>
              <a:t>Art &amp; Design</a:t>
            </a:r>
            <a:endParaRPr lang="en-GB" dirty="0">
              <a:ln w="12700">
                <a:solidFill>
                  <a:schemeClr val="accent1"/>
                </a:solidFill>
              </a:ln>
              <a:solidFill>
                <a:schemeClr val="accent1"/>
              </a:solidFill>
            </a:endParaRPr>
          </a:p>
        </p:txBody>
      </p:sp>
    </p:spTree>
    <p:extLst>
      <p:ext uri="{BB962C8B-B14F-4D97-AF65-F5344CB8AC3E}">
        <p14:creationId xmlns:p14="http://schemas.microsoft.com/office/powerpoint/2010/main" val="3618479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US" altLang="en-US" dirty="0"/>
              <a:t>United Curriculum: </a:t>
            </a:r>
            <a:r>
              <a:rPr lang="en-US" altLang="en-US" dirty="0">
                <a:ln w="12700">
                  <a:solidFill>
                    <a:schemeClr val="accent1"/>
                  </a:solidFill>
                </a:ln>
                <a:solidFill>
                  <a:schemeClr val="accent1"/>
                </a:solidFill>
              </a:rPr>
              <a:t>Art &amp; Design</a:t>
            </a:r>
            <a:endParaRPr lang="en-GB" dirty="0">
              <a:ln w="12700">
                <a:solidFill>
                  <a:schemeClr val="accent1"/>
                </a:solidFill>
              </a:ln>
              <a:solidFill>
                <a:schemeClr val="accent1"/>
              </a:solidFill>
            </a:endParaRPr>
          </a:p>
        </p:txBody>
      </p:sp>
      <p:sp>
        <p:nvSpPr>
          <p:cNvPr id="8" name="TextBox 7">
            <a:extLst>
              <a:ext uri="{FF2B5EF4-FFF2-40B4-BE49-F238E27FC236}">
                <a16:creationId xmlns:a16="http://schemas.microsoft.com/office/drawing/2014/main" id="{100B45A7-49DE-2882-138B-208AD8651EB5}"/>
              </a:ext>
            </a:extLst>
          </p:cNvPr>
          <p:cNvSpPr txBox="1"/>
          <p:nvPr/>
        </p:nvSpPr>
        <p:spPr>
          <a:xfrm>
            <a:off x="383614" y="6140934"/>
            <a:ext cx="9258039" cy="369332"/>
          </a:xfrm>
          <a:prstGeom prst="rect">
            <a:avLst/>
          </a:prstGeom>
          <a:noFill/>
        </p:spPr>
        <p:txBody>
          <a:bodyPr wrap="square" rtlCol="0">
            <a:spAutoFit/>
          </a:bodyPr>
          <a:lstStyle/>
          <a:p>
            <a:r>
              <a:rPr lang="en-GB" sz="900" b="1">
                <a:solidFill>
                  <a:schemeClr val="bg2"/>
                </a:solidFill>
                <a:latin typeface="Roboto" panose="02000000000000000000" pitchFamily="2" charset="0"/>
                <a:ea typeface="Roboto" panose="02000000000000000000" pitchFamily="2" charset="0"/>
              </a:rPr>
              <a:t>NB</a:t>
            </a:r>
            <a:r>
              <a:rPr lang="en-GB" sz="900">
                <a:solidFill>
                  <a:schemeClr val="bg2"/>
                </a:solidFill>
                <a:latin typeface="Roboto" panose="02000000000000000000" pitchFamily="2" charset="0"/>
                <a:ea typeface="Roboto" panose="02000000000000000000" pitchFamily="2" charset="0"/>
              </a:rPr>
              <a:t>: The </a:t>
            </a:r>
            <a:r>
              <a:rPr lang="en-GB" sz="900" b="1">
                <a:solidFill>
                  <a:schemeClr val="accent1"/>
                </a:solidFill>
                <a:latin typeface="Roboto" panose="02000000000000000000" pitchFamily="2" charset="0"/>
                <a:ea typeface="Roboto" panose="02000000000000000000" pitchFamily="2" charset="0"/>
              </a:rPr>
              <a:t>artists</a:t>
            </a:r>
            <a:r>
              <a:rPr lang="en-GB" sz="900">
                <a:solidFill>
                  <a:schemeClr val="bg2"/>
                </a:solidFill>
                <a:latin typeface="Roboto" panose="02000000000000000000" pitchFamily="2" charset="0"/>
                <a:ea typeface="Roboto" panose="02000000000000000000" pitchFamily="2" charset="0"/>
              </a:rPr>
              <a:t> suggested in each unit provide quality examples of practical knowledge and provide exposure to artists from across history from diverse backgrounds. However, you could </a:t>
            </a:r>
            <a:r>
              <a:rPr lang="en-GB" sz="900" b="1">
                <a:solidFill>
                  <a:schemeClr val="bg2"/>
                </a:solidFill>
                <a:latin typeface="Roboto" panose="02000000000000000000" pitchFamily="2" charset="0"/>
                <a:ea typeface="Roboto" panose="02000000000000000000" pitchFamily="2" charset="0"/>
              </a:rPr>
              <a:t>supplement and replace these artists where appropriate </a:t>
            </a:r>
            <a:r>
              <a:rPr lang="en-GB" sz="900">
                <a:solidFill>
                  <a:schemeClr val="bg2"/>
                </a:solidFill>
                <a:latin typeface="Roboto" panose="02000000000000000000" pitchFamily="2" charset="0"/>
                <a:ea typeface="Roboto" panose="02000000000000000000" pitchFamily="2" charset="0"/>
              </a:rPr>
              <a:t>with those from your local area. </a:t>
            </a:r>
          </a:p>
        </p:txBody>
      </p:sp>
      <p:graphicFrame>
        <p:nvGraphicFramePr>
          <p:cNvPr id="9" name="Table 8">
            <a:extLst>
              <a:ext uri="{FF2B5EF4-FFF2-40B4-BE49-F238E27FC236}">
                <a16:creationId xmlns:a16="http://schemas.microsoft.com/office/drawing/2014/main" id="{7E609B79-9F97-00E6-06A6-475F22B40BF4}"/>
              </a:ext>
            </a:extLst>
          </p:cNvPr>
          <p:cNvGraphicFramePr>
            <a:graphicFrameLocks noGrp="1"/>
          </p:cNvGraphicFramePr>
          <p:nvPr>
            <p:extLst>
              <p:ext uri="{D42A27DB-BD31-4B8C-83A1-F6EECF244321}">
                <p14:modId xmlns:p14="http://schemas.microsoft.com/office/powerpoint/2010/main" val="1452614847"/>
              </p:ext>
            </p:extLst>
          </p:nvPr>
        </p:nvGraphicFramePr>
        <p:xfrm>
          <a:off x="183323" y="816456"/>
          <a:ext cx="9288000" cy="5304600"/>
        </p:xfrm>
        <a:graphic>
          <a:graphicData uri="http://schemas.openxmlformats.org/drawingml/2006/table">
            <a:tbl>
              <a:tblPr firstRow="1" bandRow="1">
                <a:tableStyleId>{5C22544A-7EE6-4342-B048-85BDC9FD1C3A}</a:tableStyleId>
              </a:tblPr>
              <a:tblGrid>
                <a:gridCol w="216000">
                  <a:extLst>
                    <a:ext uri="{9D8B030D-6E8A-4147-A177-3AD203B41FA5}">
                      <a16:colId xmlns:a16="http://schemas.microsoft.com/office/drawing/2014/main" val="3992725249"/>
                    </a:ext>
                  </a:extLst>
                </a:gridCol>
                <a:gridCol w="1512000">
                  <a:extLst>
                    <a:ext uri="{9D8B030D-6E8A-4147-A177-3AD203B41FA5}">
                      <a16:colId xmlns:a16="http://schemas.microsoft.com/office/drawing/2014/main" val="2651868341"/>
                    </a:ext>
                  </a:extLst>
                </a:gridCol>
                <a:gridCol w="1512000">
                  <a:extLst>
                    <a:ext uri="{9D8B030D-6E8A-4147-A177-3AD203B41FA5}">
                      <a16:colId xmlns:a16="http://schemas.microsoft.com/office/drawing/2014/main" val="4129289550"/>
                    </a:ext>
                  </a:extLst>
                </a:gridCol>
                <a:gridCol w="1512000">
                  <a:extLst>
                    <a:ext uri="{9D8B030D-6E8A-4147-A177-3AD203B41FA5}">
                      <a16:colId xmlns:a16="http://schemas.microsoft.com/office/drawing/2014/main" val="3606215477"/>
                    </a:ext>
                  </a:extLst>
                </a:gridCol>
                <a:gridCol w="1512000">
                  <a:extLst>
                    <a:ext uri="{9D8B030D-6E8A-4147-A177-3AD203B41FA5}">
                      <a16:colId xmlns:a16="http://schemas.microsoft.com/office/drawing/2014/main" val="3772626618"/>
                    </a:ext>
                  </a:extLst>
                </a:gridCol>
                <a:gridCol w="1512000">
                  <a:extLst>
                    <a:ext uri="{9D8B030D-6E8A-4147-A177-3AD203B41FA5}">
                      <a16:colId xmlns:a16="http://schemas.microsoft.com/office/drawing/2014/main" val="2563548700"/>
                    </a:ext>
                  </a:extLst>
                </a:gridCol>
                <a:gridCol w="1512000">
                  <a:extLst>
                    <a:ext uri="{9D8B030D-6E8A-4147-A177-3AD203B41FA5}">
                      <a16:colId xmlns:a16="http://schemas.microsoft.com/office/drawing/2014/main" val="3742635946"/>
                    </a:ext>
                  </a:extLst>
                </a:gridCol>
              </a:tblGrid>
              <a:tr h="1169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bg1"/>
                          </a:solidFill>
                          <a:effectLst/>
                          <a:latin typeface="ABeeZee" panose="02000000000000000000" pitchFamily="2" charset="0"/>
                          <a:ea typeface="Calibri" panose="020F0502020204030204" pitchFamily="34" charset="0"/>
                          <a:cs typeface="Times New Roman" panose="02020603050405020304" pitchFamily="18" charset="0"/>
                        </a:rPr>
                        <a:t>Year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rgbClr val="000000"/>
                          </a:solidFill>
                          <a:effectLst/>
                          <a:latin typeface="ABeeZee" panose="02000000000000000000" pitchFamily="2"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516369024"/>
                  </a:ext>
                </a:extLst>
              </a:tr>
              <a:tr h="16984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ABeeZee" panose="02000000000000000000" pitchFamily="2"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algn="ctr">
                        <a:lnSpc>
                          <a:spcPct val="100000"/>
                        </a:lnSpc>
                        <a:spcBef>
                          <a:spcPts val="0"/>
                        </a:spcBef>
                        <a:spcAft>
                          <a:spcPts val="0"/>
                        </a:spcAft>
                      </a:pPr>
                      <a:r>
                        <a:rPr lang="en-GB" sz="1050" b="1" i="0" dirty="0">
                          <a:solidFill>
                            <a:schemeClr val="bg1"/>
                          </a:solidFill>
                          <a:effectLst/>
                          <a:latin typeface="Roboto" panose="02000000000000000000" pitchFamily="2" charset="0"/>
                          <a:ea typeface="Roboto" panose="02000000000000000000" pitchFamily="2" charset="0"/>
                          <a:cs typeface="Calibri" panose="020F0502020204030204" pitchFamily="34" charset="0"/>
                        </a:rPr>
                        <a:t> I Am An Artist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[Aut1]</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i="0" dirty="0">
                          <a:solidFill>
                            <a:schemeClr val="bg1"/>
                          </a:solidFill>
                          <a:effectLst/>
                          <a:latin typeface="Roboto" panose="02000000000000000000" pitchFamily="2" charset="0"/>
                          <a:ea typeface="Roboto" panose="02000000000000000000" pitchFamily="2" charset="0"/>
                          <a:cs typeface="Calibri" panose="020F0502020204030204" pitchFamily="34" charset="0"/>
                        </a:rPr>
                        <a:t>Introducing sketchbooks,  experimenting with mark-making and learning about primary colours.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i="0" dirty="0">
                        <a:solidFill>
                          <a:schemeClr val="bg1"/>
                        </a:solidFill>
                        <a:effectLst/>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accent1"/>
                          </a:solidFill>
                          <a:effectLst/>
                          <a:latin typeface="Roboto" panose="02000000000000000000" pitchFamily="2" charset="0"/>
                          <a:ea typeface="Roboto" panose="02000000000000000000" pitchFamily="2" charset="0"/>
                          <a:cs typeface="Calibri" panose="020F0502020204030204" pitchFamily="34" charset="0"/>
                        </a:rPr>
                        <a:t>Paul Klee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accent1"/>
                          </a:solidFill>
                          <a:effectLst/>
                          <a:latin typeface="Roboto" panose="02000000000000000000" pitchFamily="2" charset="0"/>
                          <a:ea typeface="Roboto" panose="02000000000000000000" pitchFamily="2" charset="0"/>
                          <a:cs typeface="Calibri" panose="020F0502020204030204" pitchFamily="34" charset="0"/>
                        </a:rPr>
                        <a:t>Piet Mondrian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i="0" dirty="0">
                          <a:solidFill>
                            <a:schemeClr val="accent1"/>
                          </a:solidFill>
                          <a:effectLst/>
                          <a:latin typeface="Roboto" panose="02000000000000000000" pitchFamily="2" charset="0"/>
                          <a:ea typeface="Roboto" panose="02000000000000000000" pitchFamily="2" charset="0"/>
                          <a:cs typeface="Calibri" panose="020F0502020204030204" pitchFamily="34" charset="0"/>
                        </a:rPr>
                        <a:t>Wassily Kandinsky</a:t>
                      </a:r>
                      <a:endParaRPr lang="en-GB" sz="900" b="1" i="0"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Our School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[Aut1]</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architecture and urban landscapes through photography and recording surface textures.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Producing a collaborative outcome with printmaking.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Zaha Hadid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The Boyle Family</a:t>
                      </a:r>
                      <a:endParaRPr kumimoji="0" lang="en-GB" sz="900" b="1" i="0" u="none" strike="noStrike" kern="1200" cap="none" spc="0" normalizeH="0" baseline="0" noProof="0">
                        <a:ln>
                          <a:noFill/>
                        </a:ln>
                        <a:solidFill>
                          <a:schemeClr val="accent1"/>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Why Do We Make 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rPr>
                        <a:t>[Aut2]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Exploring the purpose of art through the study of cave paintings from Lascaux. Using continuous line and considering the use of perspective.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Satoshi Kitamura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Pablo Picasso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History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Pattern &amp; Pumpkins</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[Aut1]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Making 3D pumpkins from clay. Exploring texture and pattern by printmaking using bubble wrap.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Yayoi Kusama</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Illustration &amp; Narrative Art</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bg1"/>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[Aut1]</a:t>
                      </a:r>
                      <a:endPar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Developing a visual response to a text, creating digital 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Raphael, Leonardo, Michelangelo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Marjane Satrapi, Mel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Tregonning</a:t>
                      </a: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Recycled Materials Installation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rPr>
                        <a:t>[Aut2]</a:t>
                      </a:r>
                      <a:endParaRPr kumimoji="0" lang="en-GB" sz="900" b="0"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plastic waste to create an installation.</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Ifeoma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Anyaeji</a:t>
                      </a: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Serge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Attukwei</a:t>
                      </a: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 Clottey Veronika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Richterová</a:t>
                      </a: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 Katharine Harvey</a:t>
                      </a:r>
                      <a:endParaRPr kumimoji="0" lang="en-GB" sz="9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Geography</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GB" sz="900" b="0" i="0" u="none" strike="noStrike" kern="1200" cap="none" spc="0" normalizeH="0" baseline="0" noProof="0">
                          <a:ln>
                            <a:noFill/>
                          </a:ln>
                          <a:solidFill>
                            <a:srgbClr val="000000"/>
                          </a:solidFill>
                          <a:effectLst/>
                          <a:highlight>
                            <a:srgbClr val="FCE1C3"/>
                          </a:highlight>
                          <a:uLnTx/>
                          <a:uFillTx/>
                          <a:latin typeface="Roboto" panose="02000000000000000000" pitchFamily="2" charset="0"/>
                          <a:ea typeface="Roboto" panose="02000000000000000000" pitchFamily="2" charset="0"/>
                          <a:cs typeface="Calibri" panose="020F0502020204030204" pitchFamily="34" charset="0"/>
                        </a:rPr>
                        <a:t>Science</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1698480">
                <a:tc>
                  <a:txBody>
                    <a:bodyPr/>
                    <a:lstStyle/>
                    <a:p>
                      <a:pPr algn="ctr"/>
                      <a:r>
                        <a:rPr lang="en-GB" sz="1000" b="1">
                          <a:solidFill>
                            <a:schemeClr val="bg1"/>
                          </a:solidFill>
                          <a:latin typeface="ABeeZee" panose="02000000000000000000" pitchFamily="2"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Paper Sculpture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Further exploration of mark making. Creating a sculpture by folding and twisting paper and gluing onto a base. Photography of shadow and light.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Charles McGee</a:t>
                      </a:r>
                      <a:endParaRPr kumimoji="0" lang="en-GB" sz="900"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Colour and Tone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[Spr1]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tints, tones and shades in </a:t>
                      </a:r>
                      <a:r>
                        <a:rPr kumimoji="0" lang="en-GB" sz="9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The King Who Banned the Dark </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and Picasso’s paintings from his Blue Period.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Emily Haworth-Booth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Pablo Picasso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Clay Fairy Tales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clay to produce a collaborative visual representation of a fairy tale crime.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Anthony Browne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Quentin Blake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Watercolour Tropical Rainforest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Exploring use of watercolours to create a collaged response to the work of artists studied.</a:t>
                      </a: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Abel Rodriguez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Henri Rousseau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Henri Matisse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Geography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Journeys</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highlight>
                            <a:srgbClr val="EEBFCF"/>
                          </a:highlight>
                          <a:uLnTx/>
                          <a:uFillTx/>
                          <a:latin typeface="Roboto" panose="02000000000000000000" pitchFamily="2" charset="0"/>
                          <a:ea typeface="Roboto" panose="02000000000000000000" pitchFamily="2" charset="0"/>
                          <a:cs typeface="Calibri" panose="020F0502020204030204" pitchFamily="34" charset="0"/>
                        </a:rPr>
                        <a:t>[Spr1]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a:t>
                      </a:r>
                      <a:r>
                        <a:rPr kumimoji="0" lang="en-GB" sz="9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Shackleton’s Journey</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 and how artists have portrayed journeys. Collage, printmaking and mixed-media outcomes.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Richard Long, Frida Kahlo,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Lubaina</a:t>
                      </a: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Himid</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Displacement / Challenges</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highlight>
                            <a:srgbClr val="F1C2D2"/>
                          </a:highlight>
                          <a:uLnTx/>
                          <a:uFillTx/>
                          <a:latin typeface="Roboto" panose="02000000000000000000" pitchFamily="2" charset="0"/>
                          <a:ea typeface="Roboto" panose="02000000000000000000" pitchFamily="2" charset="0"/>
                          <a:cs typeface="Calibri" panose="020F0502020204030204" pitchFamily="34" charset="0"/>
                        </a:rPr>
                        <a:t>[Spr2]</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the work of artists who have been refugees or have produced art in different circumstances.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Pissarro, Wiltshire, Schwitters, Kerr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Geography</a:t>
                      </a:r>
                      <a:endParaRPr kumimoji="0" lang="en-GB" sz="900" b="1"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879660222"/>
                  </a:ext>
                </a:extLst>
              </a:tr>
              <a:tr h="1698480">
                <a:tc>
                  <a:txBody>
                    <a:bodyPr/>
                    <a:lstStyle/>
                    <a:p>
                      <a:pPr algn="ctr"/>
                      <a:r>
                        <a:rPr lang="en-GB" sz="1000" b="1">
                          <a:solidFill>
                            <a:schemeClr val="bg1"/>
                          </a:solidFill>
                          <a:latin typeface="ABeeZee" panose="02000000000000000000" pitchFamily="2" charset="0"/>
                        </a:rPr>
                        <a:t>Summer</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6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The Natural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Drawing from observation, printmaking using leaves and introducing secondary colours.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Leonardo Da Vinci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Claude Monet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Frances Hatch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Painting Water</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wax resist and watercolour to create water textures. Exploring collage to create an outcome using suspended fish paintings. </a:t>
                      </a:r>
                      <a:endParaRPr kumimoji="0" lang="en-GB" sz="900" b="0"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Katsushika Hokusai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David Hockney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Claude Monet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Times New Roman" panose="02020603050405020304" pitchFamily="18" charset="0"/>
                        </a:rPr>
                        <a:t>Geography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Mythology</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highlight>
                            <a:srgbClr val="F1C2D2"/>
                          </a:highlight>
                          <a:uLnTx/>
                          <a:uFillTx/>
                          <a:latin typeface="Roboto" panose="02000000000000000000" pitchFamily="2" charset="0"/>
                          <a:ea typeface="Roboto" panose="02000000000000000000" pitchFamily="2" charset="0"/>
                          <a:cs typeface="Calibri" panose="020F0502020204030204" pitchFamily="34" charset="0"/>
                        </a:rPr>
                        <a:t>[Sum2]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Representations of myths by artists from different eras. Introduction of key terms: traditional, modern, contemporary.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Raphael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Van Gogh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Frank Auerbach, Chris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Ofili</a:t>
                      </a: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History</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My Favourite Things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000000"/>
                          </a:solidFill>
                          <a:effectLst/>
                          <a:highlight>
                            <a:srgbClr val="F7DFE9"/>
                          </a:highlight>
                          <a:uLnTx/>
                          <a:uFillTx/>
                          <a:latin typeface="Roboto" panose="02000000000000000000" pitchFamily="2" charset="0"/>
                          <a:ea typeface="Roboto" panose="02000000000000000000" pitchFamily="2" charset="0"/>
                          <a:cs typeface="Calibri" panose="020F0502020204030204" pitchFamily="34" charset="0"/>
                        </a:rPr>
                        <a:t>[Sum1]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Looking at objects from the British Museum using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This or That</a:t>
                      </a: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 by Goodhart. Drawing a still life based on personal possessions.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Pippa Goodhart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Joseph Cornell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highlight>
                            <a:srgbClr val="D9EBD9"/>
                          </a:highlight>
                          <a:uLnTx/>
                          <a:uFillTx/>
                          <a:latin typeface="Roboto" panose="02000000000000000000" pitchFamily="2" charset="0"/>
                          <a:ea typeface="Roboto" panose="02000000000000000000" pitchFamily="2" charset="0"/>
                          <a:cs typeface="Calibri" panose="020F0502020204030204" pitchFamily="34" charset="0"/>
                        </a:rPr>
                        <a:t>English</a:t>
                      </a: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Pattern &amp; Sculpture</a:t>
                      </a: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Using origami to create bird sculptures out of printed designs exploring pattern and the natural world.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900" b="1" i="0" u="none" strike="noStrike" kern="1200" cap="none" spc="0" normalizeH="0" baseline="0" noProof="0">
                        <a:ln>
                          <a:noFill/>
                        </a:ln>
                        <a:solidFill>
                          <a:srgbClr val="000000"/>
                        </a:solidFill>
                        <a:effectLst/>
                        <a:highlight>
                          <a:srgbClr val="FFCC99"/>
                        </a:highligh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Mark </a:t>
                      </a:r>
                      <a:r>
                        <a:rPr kumimoji="0" lang="en-GB" sz="900" b="1" i="0" u="none" strike="noStrike" kern="1200" cap="none" spc="0" normalizeH="0" baseline="0" noProof="0" err="1">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Hearld</a:t>
                      </a:r>
                      <a:endPar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Jackie Morris</a:t>
                      </a:r>
                      <a:endPar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Art &amp; Identity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00000"/>
                          </a:solidFill>
                          <a:effectLst/>
                          <a:highlight>
                            <a:srgbClr val="F1C2D2"/>
                          </a:highlight>
                          <a:uLnTx/>
                          <a:uFillTx/>
                          <a:latin typeface="Roboto" panose="02000000000000000000" pitchFamily="2" charset="0"/>
                          <a:ea typeface="Roboto" panose="02000000000000000000" pitchFamily="2" charset="0"/>
                          <a:cs typeface="Calibri" panose="020F0502020204030204" pitchFamily="34" charset="0"/>
                        </a:rPr>
                        <a:t>[Sum2]</a:t>
                      </a:r>
                      <a:endParaRPr kumimoji="0" lang="en-GB" sz="9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cs typeface="Calibri" panose="020F0502020204030204" pitchFamily="34" charset="0"/>
                        </a:rPr>
                        <a:t>Considering the impact of the British Empire on art and how our art can reflect our identity. Drawing the face and creating a shared exhibition.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Yinka Shonibare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chemeClr val="accent1"/>
                          </a:solidFill>
                          <a:effectLst/>
                          <a:uLnTx/>
                          <a:uFillTx/>
                          <a:latin typeface="Roboto" panose="02000000000000000000" pitchFamily="2" charset="0"/>
                          <a:ea typeface="Roboto" panose="02000000000000000000" pitchFamily="2" charset="0"/>
                          <a:cs typeface="Calibri" panose="020F0502020204030204" pitchFamily="34" charset="0"/>
                        </a:rPr>
                        <a:t>Sonia Boyce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rPr>
                        <a:t>[History]</a:t>
                      </a:r>
                      <a:endParaRPr kumimoji="0" lang="en-GB" sz="900" b="1" i="0" u="none" strike="noStrike" kern="1200" cap="none" spc="0" normalizeH="0" baseline="0" noProof="0" dirty="0">
                        <a:ln>
                          <a:noFill/>
                        </a:ln>
                        <a:solidFill>
                          <a:srgbClr val="000000"/>
                        </a:solidFill>
                        <a:effectLst/>
                        <a:highlight>
                          <a:srgbClr val="D8CEE4"/>
                        </a:highlight>
                        <a:uLnTx/>
                        <a:uFillTx/>
                        <a:latin typeface="Roboto" panose="02000000000000000000" pitchFamily="2" charset="0"/>
                        <a:ea typeface="Roboto" panose="02000000000000000000" pitchFamily="2" charset="0"/>
                        <a:cs typeface="Calibri" panose="020F0502020204030204" pitchFamily="34" charset="0"/>
                      </a:endParaRPr>
                    </a:p>
                  </a:txBody>
                  <a:tcPr marL="36000" marR="36000" marT="72000" marB="72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bl>
          </a:graphicData>
        </a:graphic>
      </p:graphicFrame>
    </p:spTree>
    <p:extLst>
      <p:ext uri="{BB962C8B-B14F-4D97-AF65-F5344CB8AC3E}">
        <p14:creationId xmlns:p14="http://schemas.microsoft.com/office/powerpoint/2010/main" val="3327212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a:extLst>
              <a:ext uri="{FF2B5EF4-FFF2-40B4-BE49-F238E27FC236}">
                <a16:creationId xmlns:a16="http://schemas.microsoft.com/office/drawing/2014/main" id="{2367CD6D-0BC3-E08B-0089-2DB5752D1B44}"/>
              </a:ext>
            </a:extLst>
          </p:cNvPr>
          <p:cNvPicPr>
            <a:picLocks noChangeAspect="1"/>
          </p:cNvPicPr>
          <p:nvPr/>
        </p:nvPicPr>
        <p:blipFill>
          <a:blip r:embed="rId2"/>
          <a:stretch>
            <a:fillRect/>
          </a:stretch>
        </p:blipFill>
        <p:spPr>
          <a:xfrm>
            <a:off x="2717427" y="1752484"/>
            <a:ext cx="5377950" cy="3509909"/>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1827642"/>
            <a:ext cx="1006676" cy="182996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4204133-3A22-520F-DCD5-FF8996BE9667}"/>
              </a:ext>
            </a:extLst>
          </p:cNvPr>
          <p:cNvSpPr txBox="1"/>
          <p:nvPr/>
        </p:nvSpPr>
        <p:spPr>
          <a:xfrm>
            <a:off x="2702586" y="1019008"/>
            <a:ext cx="1508082" cy="707886"/>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Primary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red, blue and yellow. They cannot be mixed from other colours.</a:t>
            </a:r>
          </a:p>
        </p:txBody>
      </p:sp>
      <p:sp>
        <p:nvSpPr>
          <p:cNvPr id="24" name="TextBox 23">
            <a:extLst>
              <a:ext uri="{FF2B5EF4-FFF2-40B4-BE49-F238E27FC236}">
                <a16:creationId xmlns:a16="http://schemas.microsoft.com/office/drawing/2014/main" id="{AECBBF60-CD56-DBE4-9B55-7879832B9C6F}"/>
              </a:ext>
            </a:extLst>
          </p:cNvPr>
          <p:cNvSpPr txBox="1"/>
          <p:nvPr/>
        </p:nvSpPr>
        <p:spPr>
          <a:xfrm>
            <a:off x="4448894" y="1019008"/>
            <a:ext cx="1508082" cy="707886"/>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Secondary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green, orange and purple. They are mixed from primary colours.</a:t>
            </a:r>
          </a:p>
        </p:txBody>
      </p:sp>
      <p:sp>
        <p:nvSpPr>
          <p:cNvPr id="25" name="TextBox 24">
            <a:extLst>
              <a:ext uri="{FF2B5EF4-FFF2-40B4-BE49-F238E27FC236}">
                <a16:creationId xmlns:a16="http://schemas.microsoft.com/office/drawing/2014/main" id="{F9CEE98A-02EE-CFAE-34D4-5275CBE09FB5}"/>
              </a:ext>
            </a:extLst>
          </p:cNvPr>
          <p:cNvSpPr txBox="1"/>
          <p:nvPr/>
        </p:nvSpPr>
        <p:spPr>
          <a:xfrm>
            <a:off x="3697414" y="5542947"/>
            <a:ext cx="1759752"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Artists can change the way a colour looks by making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tints</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(adding white),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tones</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(adding grey) and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shades</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(adding black).</a:t>
            </a:r>
          </a:p>
        </p:txBody>
      </p:sp>
      <p:sp>
        <p:nvSpPr>
          <p:cNvPr id="26" name="TextBox 25">
            <a:extLst>
              <a:ext uri="{FF2B5EF4-FFF2-40B4-BE49-F238E27FC236}">
                <a16:creationId xmlns:a16="http://schemas.microsoft.com/office/drawing/2014/main" id="{268F0155-4BAA-F4F5-9ED6-F8697C830544}"/>
              </a:ext>
            </a:extLst>
          </p:cNvPr>
          <p:cNvSpPr txBox="1"/>
          <p:nvPr/>
        </p:nvSpPr>
        <p:spPr>
          <a:xfrm>
            <a:off x="5457166" y="5542947"/>
            <a:ext cx="1759752" cy="707886"/>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Warm</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colours are red, orange and yellow.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Cool</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colours are blue, purple and green.</a:t>
            </a:r>
          </a:p>
        </p:txBody>
      </p:sp>
      <p:sp>
        <p:nvSpPr>
          <p:cNvPr id="27" name="TextBox 26">
            <a:extLst>
              <a:ext uri="{FF2B5EF4-FFF2-40B4-BE49-F238E27FC236}">
                <a16:creationId xmlns:a16="http://schemas.microsoft.com/office/drawing/2014/main" id="{B09C77FF-3176-55D2-B6E3-A0581C49486E}"/>
              </a:ext>
            </a:extLst>
          </p:cNvPr>
          <p:cNvSpPr txBox="1"/>
          <p:nvPr/>
        </p:nvSpPr>
        <p:spPr>
          <a:xfrm>
            <a:off x="7216918" y="5542947"/>
            <a:ext cx="1759752" cy="861774"/>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Colours can be used to represent emotions. For example, red can represent anger and blue can represent sadness.</a:t>
            </a:r>
          </a:p>
        </p:txBody>
      </p:sp>
      <p:sp>
        <p:nvSpPr>
          <p:cNvPr id="28" name="TextBox 27">
            <a:extLst>
              <a:ext uri="{FF2B5EF4-FFF2-40B4-BE49-F238E27FC236}">
                <a16:creationId xmlns:a16="http://schemas.microsoft.com/office/drawing/2014/main" id="{C6DE84D6-F1C8-167A-9503-E5FCCDB195C0}"/>
              </a:ext>
            </a:extLst>
          </p:cNvPr>
          <p:cNvSpPr txBox="1"/>
          <p:nvPr/>
        </p:nvSpPr>
        <p:spPr>
          <a:xfrm>
            <a:off x="7339763" y="2100505"/>
            <a:ext cx="2121622" cy="861774"/>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Tertiary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red-orange, yellow-orange, yellow-green, blue-green, blue-purple, red-purple. They are mixed from one primary and one secondary colour.</a:t>
            </a:r>
          </a:p>
        </p:txBody>
      </p:sp>
      <p:sp>
        <p:nvSpPr>
          <p:cNvPr id="29" name="TextBox 28">
            <a:extLst>
              <a:ext uri="{FF2B5EF4-FFF2-40B4-BE49-F238E27FC236}">
                <a16:creationId xmlns:a16="http://schemas.microsoft.com/office/drawing/2014/main" id="{12D2138B-3118-AA9E-5B33-0908FE0EE44A}"/>
              </a:ext>
            </a:extLst>
          </p:cNvPr>
          <p:cNvSpPr txBox="1"/>
          <p:nvPr/>
        </p:nvSpPr>
        <p:spPr>
          <a:xfrm>
            <a:off x="7339763" y="1658876"/>
            <a:ext cx="2046915" cy="400110"/>
          </a:xfrm>
          <a:prstGeom prst="rect">
            <a:avLst/>
          </a:prstGeom>
          <a:noFill/>
        </p:spPr>
        <p:txBody>
          <a:bodyPr wrap="square" rtlCol="0">
            <a:spAutoFit/>
          </a:bodyPr>
          <a:lstStyle/>
          <a:p>
            <a:pPr>
              <a:spcAft>
                <a:spcPts val="600"/>
              </a:spcAft>
            </a:pP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Earthy colours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reds, browns, oranges (colours of earth).</a:t>
            </a:r>
          </a:p>
        </p:txBody>
      </p:sp>
      <p:sp>
        <p:nvSpPr>
          <p:cNvPr id="30" name="TextBox 29">
            <a:extLst>
              <a:ext uri="{FF2B5EF4-FFF2-40B4-BE49-F238E27FC236}">
                <a16:creationId xmlns:a16="http://schemas.microsoft.com/office/drawing/2014/main" id="{46341C4B-6F91-E3E4-68E0-4E11B751F1B3}"/>
              </a:ext>
            </a:extLst>
          </p:cNvPr>
          <p:cNvSpPr txBox="1"/>
          <p:nvPr/>
        </p:nvSpPr>
        <p:spPr>
          <a:xfrm>
            <a:off x="6439552" y="1036417"/>
            <a:ext cx="2741202"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The appearance of secondary colours can vary according to the amount of each primary colour used to mix it.</a:t>
            </a:r>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3959604" y="1586475"/>
            <a:ext cx="746620" cy="1153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49337B-6F7A-094B-966A-B8442585D090}"/>
              </a:ext>
            </a:extLst>
          </p:cNvPr>
          <p:cNvCxnSpPr>
            <a:cxnSpLocks/>
          </p:cNvCxnSpPr>
          <p:nvPr/>
        </p:nvCxnSpPr>
        <p:spPr>
          <a:xfrm flipH="1">
            <a:off x="5117284" y="1739899"/>
            <a:ext cx="350402" cy="189254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6C2C5-35C1-7266-D828-8800BEBA2C70}"/>
              </a:ext>
            </a:extLst>
          </p:cNvPr>
          <p:cNvCxnSpPr>
            <a:cxnSpLocks/>
          </p:cNvCxnSpPr>
          <p:nvPr/>
        </p:nvCxnSpPr>
        <p:spPr>
          <a:xfrm flipV="1">
            <a:off x="5285944" y="5070277"/>
            <a:ext cx="42826" cy="40644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1" name="Right Bracket 40">
            <a:extLst>
              <a:ext uri="{FF2B5EF4-FFF2-40B4-BE49-F238E27FC236}">
                <a16:creationId xmlns:a16="http://schemas.microsoft.com/office/drawing/2014/main" id="{EA56545D-4BFF-FAE1-CB7C-CB5954CA9CF9}"/>
              </a:ext>
            </a:extLst>
          </p:cNvPr>
          <p:cNvSpPr/>
          <p:nvPr/>
        </p:nvSpPr>
        <p:spPr>
          <a:xfrm rot="16200000">
            <a:off x="6146644" y="3049512"/>
            <a:ext cx="235995" cy="5107566"/>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3" name="Straight Arrow Connector 42">
            <a:extLst>
              <a:ext uri="{FF2B5EF4-FFF2-40B4-BE49-F238E27FC236}">
                <a16:creationId xmlns:a16="http://schemas.microsoft.com/office/drawing/2014/main" id="{16E7EDBD-A8B8-B48E-3BD9-7F4350AFAC7B}"/>
              </a:ext>
            </a:extLst>
          </p:cNvPr>
          <p:cNvCxnSpPr>
            <a:cxnSpLocks/>
          </p:cNvCxnSpPr>
          <p:nvPr/>
        </p:nvCxnSpPr>
        <p:spPr>
          <a:xfrm flipH="1">
            <a:off x="6717813" y="1547861"/>
            <a:ext cx="126394" cy="61546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96444D-7F27-AE41-76B3-EEA90FEBA62C}"/>
              </a:ext>
            </a:extLst>
          </p:cNvPr>
          <p:cNvCxnSpPr>
            <a:cxnSpLocks/>
          </p:cNvCxnSpPr>
          <p:nvPr/>
        </p:nvCxnSpPr>
        <p:spPr>
          <a:xfrm flipH="1">
            <a:off x="5956976" y="2195176"/>
            <a:ext cx="1381777" cy="143726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10800000">
            <a:off x="7338753" y="1658876"/>
            <a:ext cx="235995" cy="1311982"/>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25B38FE5-4EBC-E865-8F79-24D4B11FA6A7}"/>
              </a:ext>
            </a:extLst>
          </p:cNvPr>
          <p:cNvSpPr txBox="1"/>
          <p:nvPr/>
        </p:nvSpPr>
        <p:spPr>
          <a:xfrm>
            <a:off x="1631106" y="2355172"/>
            <a:ext cx="1508082" cy="553998"/>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Use colours that are representative of real objects and how I feel.</a:t>
            </a:r>
          </a:p>
        </p:txBody>
      </p:sp>
      <p:cxnSp>
        <p:nvCxnSpPr>
          <p:cNvPr id="69" name="Straight Arrow Connector 68">
            <a:extLst>
              <a:ext uri="{FF2B5EF4-FFF2-40B4-BE49-F238E27FC236}">
                <a16:creationId xmlns:a16="http://schemas.microsoft.com/office/drawing/2014/main" id="{6B281318-F4BD-BA93-92A1-0C7B768292F8}"/>
              </a:ext>
            </a:extLst>
          </p:cNvPr>
          <p:cNvCxnSpPr>
            <a:cxnSpLocks/>
            <a:stCxn id="68" idx="2"/>
          </p:cNvCxnSpPr>
          <p:nvPr/>
        </p:nvCxnSpPr>
        <p:spPr>
          <a:xfrm>
            <a:off x="2385147" y="2909170"/>
            <a:ext cx="397589" cy="7232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721087A7-485D-8D5E-4B38-13B92683C175}"/>
              </a:ext>
            </a:extLst>
          </p:cNvPr>
          <p:cNvSpPr/>
          <p:nvPr/>
        </p:nvSpPr>
        <p:spPr>
          <a:xfrm>
            <a:off x="8222629" y="3951330"/>
            <a:ext cx="1238756" cy="861774"/>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colour is explicitly reviewed in units across EYFS-KS2.</a:t>
            </a:r>
          </a:p>
        </p:txBody>
      </p:sp>
      <p:cxnSp>
        <p:nvCxnSpPr>
          <p:cNvPr id="76" name="Straight Arrow Connector 75">
            <a:extLst>
              <a:ext uri="{FF2B5EF4-FFF2-40B4-BE49-F238E27FC236}">
                <a16:creationId xmlns:a16="http://schemas.microsoft.com/office/drawing/2014/main" id="{C3B83D36-E816-1CB6-5A1A-470759C0792F}"/>
              </a:ext>
            </a:extLst>
          </p:cNvPr>
          <p:cNvCxnSpPr>
            <a:cxnSpLocks/>
            <a:stCxn id="75" idx="1"/>
          </p:cNvCxnSpPr>
          <p:nvPr/>
        </p:nvCxnSpPr>
        <p:spPr>
          <a:xfrm flipH="1">
            <a:off x="7029974" y="4382217"/>
            <a:ext cx="1192655" cy="2229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CEBB2F7-739B-7C55-EAD8-22C3C81BA1DF}"/>
              </a:ext>
            </a:extLst>
          </p:cNvPr>
          <p:cNvCxnSpPr>
            <a:cxnSpLocks/>
            <a:stCxn id="75" idx="1"/>
          </p:cNvCxnSpPr>
          <p:nvPr/>
        </p:nvCxnSpPr>
        <p:spPr>
          <a:xfrm flipH="1" flipV="1">
            <a:off x="7994708" y="4271325"/>
            <a:ext cx="227921" cy="11089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A50BE6AE-D26C-9478-2050-46C6552F57AB}"/>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85" name="Rectangle 84">
            <a:extLst>
              <a:ext uri="{FF2B5EF4-FFF2-40B4-BE49-F238E27FC236}">
                <a16:creationId xmlns:a16="http://schemas.microsoft.com/office/drawing/2014/main" id="{9877D737-68BB-A57C-F6BB-DF1455D11416}"/>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86" name="Rectangle 85">
            <a:extLst>
              <a:ext uri="{FF2B5EF4-FFF2-40B4-BE49-F238E27FC236}">
                <a16:creationId xmlns:a16="http://schemas.microsoft.com/office/drawing/2014/main" id="{7D9D082F-DA85-9724-37DD-F630ABFB2388}"/>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87" name="Rectangle 86">
            <a:extLst>
              <a:ext uri="{FF2B5EF4-FFF2-40B4-BE49-F238E27FC236}">
                <a16:creationId xmlns:a16="http://schemas.microsoft.com/office/drawing/2014/main" id="{DDCC8D46-A5B0-C2B0-8D4D-165C0854AD66}"/>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88" name="Rectangle 87">
            <a:extLst>
              <a:ext uri="{FF2B5EF4-FFF2-40B4-BE49-F238E27FC236}">
                <a16:creationId xmlns:a16="http://schemas.microsoft.com/office/drawing/2014/main" id="{72E5FB73-9207-214B-E668-651616F60A01}"/>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89" name="Rectangle 88">
            <a:extLst>
              <a:ext uri="{FF2B5EF4-FFF2-40B4-BE49-F238E27FC236}">
                <a16:creationId xmlns:a16="http://schemas.microsoft.com/office/drawing/2014/main" id="{0B392202-5139-CCFF-EDBC-0104AE28AE6E}"/>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90" name="Rectangle 89">
            <a:extLst>
              <a:ext uri="{FF2B5EF4-FFF2-40B4-BE49-F238E27FC236}">
                <a16:creationId xmlns:a16="http://schemas.microsoft.com/office/drawing/2014/main" id="{B05D4275-1D5F-1DAA-1BA8-6A0AFE6024F5}"/>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91" name="Rectangle 90">
            <a:extLst>
              <a:ext uri="{FF2B5EF4-FFF2-40B4-BE49-F238E27FC236}">
                <a16:creationId xmlns:a16="http://schemas.microsoft.com/office/drawing/2014/main" id="{1584BC70-209B-7D1D-1FA2-C063F7B76852}"/>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92" name="Rectangle 91">
            <a:extLst>
              <a:ext uri="{FF2B5EF4-FFF2-40B4-BE49-F238E27FC236}">
                <a16:creationId xmlns:a16="http://schemas.microsoft.com/office/drawing/2014/main" id="{C190E689-7E6E-3B66-76F5-D63B6468D56C}"/>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88242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extLst>
              <a:ext uri="{FF2B5EF4-FFF2-40B4-BE49-F238E27FC236}">
                <a16:creationId xmlns:a16="http://schemas.microsoft.com/office/drawing/2014/main" id="{C3E50446-4542-7FC4-7D35-507000CE3609}"/>
              </a:ext>
            </a:extLst>
          </p:cNvPr>
          <p:cNvPicPr>
            <a:picLocks noChangeAspect="1"/>
          </p:cNvPicPr>
          <p:nvPr/>
        </p:nvPicPr>
        <p:blipFill>
          <a:blip r:embed="rId2"/>
          <a:stretch>
            <a:fillRect/>
          </a:stretch>
        </p:blipFill>
        <p:spPr>
          <a:xfrm>
            <a:off x="2729271" y="1755030"/>
            <a:ext cx="5369558" cy="3504432"/>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109323"/>
            <a:ext cx="1006676" cy="1548288"/>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49337B-6F7A-094B-966A-B8442585D090}"/>
              </a:ext>
            </a:extLst>
          </p:cNvPr>
          <p:cNvCxnSpPr>
            <a:cxnSpLocks/>
          </p:cNvCxnSpPr>
          <p:nvPr/>
        </p:nvCxnSpPr>
        <p:spPr>
          <a:xfrm flipH="1">
            <a:off x="5102812" y="1668700"/>
            <a:ext cx="290855" cy="148631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356C2C5-35C1-7266-D828-8800BEBA2C70}"/>
              </a:ext>
            </a:extLst>
          </p:cNvPr>
          <p:cNvCxnSpPr>
            <a:cxnSpLocks/>
          </p:cNvCxnSpPr>
          <p:nvPr/>
        </p:nvCxnSpPr>
        <p:spPr>
          <a:xfrm flipV="1">
            <a:off x="5083728" y="5070277"/>
            <a:ext cx="245042" cy="47742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A96444D-7F27-AE41-76B3-EEA90FEBA62C}"/>
              </a:ext>
            </a:extLst>
          </p:cNvPr>
          <p:cNvCxnSpPr>
            <a:cxnSpLocks/>
            <a:stCxn id="47" idx="1"/>
          </p:cNvCxnSpPr>
          <p:nvPr/>
        </p:nvCxnSpPr>
        <p:spPr>
          <a:xfrm flipH="1">
            <a:off x="6132352" y="2109323"/>
            <a:ext cx="1276070" cy="104569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5196375" y="-1230300"/>
            <a:ext cx="235995" cy="5562005"/>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8" name="TextBox 67">
            <a:extLst>
              <a:ext uri="{FF2B5EF4-FFF2-40B4-BE49-F238E27FC236}">
                <a16:creationId xmlns:a16="http://schemas.microsoft.com/office/drawing/2014/main" id="{25B38FE5-4EBC-E865-8F79-24D4B11FA6A7}"/>
              </a:ext>
            </a:extLst>
          </p:cNvPr>
          <p:cNvSpPr txBox="1"/>
          <p:nvPr/>
        </p:nvSpPr>
        <p:spPr>
          <a:xfrm>
            <a:off x="2562326" y="950395"/>
            <a:ext cx="2258037"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is about light and dark in an artwork. A strong tone means there is a big difference (contrast) between the light and the dark areas.</a:t>
            </a:r>
          </a:p>
        </p:txBody>
      </p: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27617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39301" y="2205924"/>
            <a:ext cx="1924730"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Explore mark making with different materials and using different pressure to create lighter and darker marks.</a:t>
            </a:r>
          </a:p>
        </p:txBody>
      </p:sp>
      <p:sp>
        <p:nvSpPr>
          <p:cNvPr id="36" name="TextBox 35">
            <a:extLst>
              <a:ext uri="{FF2B5EF4-FFF2-40B4-BE49-F238E27FC236}">
                <a16:creationId xmlns:a16="http://schemas.microsoft.com/office/drawing/2014/main" id="{BF313A39-44F1-B38F-400B-AD852D1D8979}"/>
              </a:ext>
            </a:extLst>
          </p:cNvPr>
          <p:cNvSpPr txBox="1"/>
          <p:nvPr/>
        </p:nvSpPr>
        <p:spPr>
          <a:xfrm>
            <a:off x="4820363" y="927394"/>
            <a:ext cx="1798551"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Doing the same thing with different materials - like pencil, </a:t>
            </a:r>
            <a:r>
              <a:rPr lang="en-US" sz="1000" err="1">
                <a:solidFill>
                  <a:schemeClr val="bg1"/>
                </a:solidFill>
                <a:latin typeface="Roboto" panose="02000000000000000000" pitchFamily="2" charset="0"/>
                <a:ea typeface="Roboto" panose="02000000000000000000" pitchFamily="2" charset="0"/>
                <a:cs typeface="Roboto" panose="02000000000000000000" pitchFamily="2" charset="0"/>
              </a:rPr>
              <a:t>fineliner</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biro, felt tip - can create a different tone.</a:t>
            </a:r>
          </a:p>
        </p:txBody>
      </p:sp>
      <p:sp>
        <p:nvSpPr>
          <p:cNvPr id="38" name="TextBox 37">
            <a:extLst>
              <a:ext uri="{FF2B5EF4-FFF2-40B4-BE49-F238E27FC236}">
                <a16:creationId xmlns:a16="http://schemas.microsoft.com/office/drawing/2014/main" id="{D29F469C-08E6-73BB-95E7-C23C872FFFAB}"/>
              </a:ext>
            </a:extLst>
          </p:cNvPr>
          <p:cNvSpPr txBox="1"/>
          <p:nvPr/>
        </p:nvSpPr>
        <p:spPr>
          <a:xfrm>
            <a:off x="6566169" y="930735"/>
            <a:ext cx="1529205" cy="71604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Shadows are an area of darkness that can be created by a sculpture or other 3D object.</a:t>
            </a:r>
          </a:p>
        </p:txBody>
      </p:sp>
      <p:sp>
        <p:nvSpPr>
          <p:cNvPr id="44" name="TextBox 43">
            <a:extLst>
              <a:ext uri="{FF2B5EF4-FFF2-40B4-BE49-F238E27FC236}">
                <a16:creationId xmlns:a16="http://schemas.microsoft.com/office/drawing/2014/main" id="{B0CAB18C-E3CA-55E8-D638-60FE86C67A36}"/>
              </a:ext>
            </a:extLst>
          </p:cNvPr>
          <p:cNvSpPr txBox="1"/>
          <p:nvPr/>
        </p:nvSpPr>
        <p:spPr>
          <a:xfrm>
            <a:off x="4188397" y="5532126"/>
            <a:ext cx="1529205"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Manipulate shadows using torches to create a different tone.</a:t>
            </a:r>
          </a:p>
        </p:txBody>
      </p:sp>
      <p:sp>
        <p:nvSpPr>
          <p:cNvPr id="47" name="TextBox 46">
            <a:extLst>
              <a:ext uri="{FF2B5EF4-FFF2-40B4-BE49-F238E27FC236}">
                <a16:creationId xmlns:a16="http://schemas.microsoft.com/office/drawing/2014/main" id="{4BC291C4-94E4-C58F-6BE9-1873FB844389}"/>
              </a:ext>
            </a:extLst>
          </p:cNvPr>
          <p:cNvSpPr txBox="1"/>
          <p:nvPr/>
        </p:nvSpPr>
        <p:spPr>
          <a:xfrm>
            <a:off x="7408422" y="1832324"/>
            <a:ext cx="1677191"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can be created using the same pencil by pressing harder or lighter.</a:t>
            </a:r>
          </a:p>
        </p:txBody>
      </p:sp>
      <p:sp>
        <p:nvSpPr>
          <p:cNvPr id="49" name="TextBox 48">
            <a:extLst>
              <a:ext uri="{FF2B5EF4-FFF2-40B4-BE49-F238E27FC236}">
                <a16:creationId xmlns:a16="http://schemas.microsoft.com/office/drawing/2014/main" id="{8F791C62-4A4E-458F-BFB6-DFA3B961AE99}"/>
              </a:ext>
            </a:extLst>
          </p:cNvPr>
          <p:cNvSpPr txBox="1"/>
          <p:nvPr/>
        </p:nvSpPr>
        <p:spPr>
          <a:xfrm>
            <a:off x="7408421" y="2439305"/>
            <a:ext cx="1873467" cy="400110"/>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can be created using different grades of pencil.</a:t>
            </a:r>
          </a:p>
        </p:txBody>
      </p:sp>
      <p:sp>
        <p:nvSpPr>
          <p:cNvPr id="50" name="TextBox 49">
            <a:extLst>
              <a:ext uri="{FF2B5EF4-FFF2-40B4-BE49-F238E27FC236}">
                <a16:creationId xmlns:a16="http://schemas.microsoft.com/office/drawing/2014/main" id="{789BBEE6-580E-1B8E-5CDD-6CE41B4B91D6}"/>
              </a:ext>
            </a:extLst>
          </p:cNvPr>
          <p:cNvSpPr txBox="1"/>
          <p:nvPr/>
        </p:nvSpPr>
        <p:spPr>
          <a:xfrm>
            <a:off x="6049986" y="5445557"/>
            <a:ext cx="1529205"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Tone can be created using white pens and pencils, which highlight areas of the artwork.</a:t>
            </a:r>
          </a:p>
        </p:txBody>
      </p:sp>
      <p:sp>
        <p:nvSpPr>
          <p:cNvPr id="51" name="TextBox 50">
            <a:extLst>
              <a:ext uri="{FF2B5EF4-FFF2-40B4-BE49-F238E27FC236}">
                <a16:creationId xmlns:a16="http://schemas.microsoft.com/office/drawing/2014/main" id="{B3D5CD5F-AA7D-3F9C-0259-5B92B569A3A6}"/>
              </a:ext>
            </a:extLst>
          </p:cNvPr>
          <p:cNvSpPr txBox="1"/>
          <p:nvPr/>
        </p:nvSpPr>
        <p:spPr>
          <a:xfrm>
            <a:off x="7522744" y="5445557"/>
            <a:ext cx="2099428" cy="938719"/>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Linear shading is a method of creating tone, often with a pen.</a:t>
            </a:r>
          </a:p>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Examples of linear shading include hatching, cross hatching and contoured hatching.</a:t>
            </a:r>
          </a:p>
        </p:txBody>
      </p:sp>
      <p:cxnSp>
        <p:nvCxnSpPr>
          <p:cNvPr id="58" name="Straight Arrow Connector 57">
            <a:extLst>
              <a:ext uri="{FF2B5EF4-FFF2-40B4-BE49-F238E27FC236}">
                <a16:creationId xmlns:a16="http://schemas.microsoft.com/office/drawing/2014/main" id="{DBAEE1D7-7B65-F215-1502-3FD8A5FC94D7}"/>
              </a:ext>
            </a:extLst>
          </p:cNvPr>
          <p:cNvCxnSpPr>
            <a:cxnSpLocks/>
          </p:cNvCxnSpPr>
          <p:nvPr/>
        </p:nvCxnSpPr>
        <p:spPr>
          <a:xfrm flipH="1">
            <a:off x="7021585" y="2632171"/>
            <a:ext cx="386835" cy="20724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3" name="Right Bracket 62">
            <a:extLst>
              <a:ext uri="{FF2B5EF4-FFF2-40B4-BE49-F238E27FC236}">
                <a16:creationId xmlns:a16="http://schemas.microsoft.com/office/drawing/2014/main" id="{77C8D8D8-27FF-89F3-C030-204777EFB3E8}"/>
              </a:ext>
            </a:extLst>
          </p:cNvPr>
          <p:cNvSpPr/>
          <p:nvPr/>
        </p:nvSpPr>
        <p:spPr>
          <a:xfrm rot="16200000">
            <a:off x="7641580" y="3833562"/>
            <a:ext cx="235995" cy="3419183"/>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65" name="Straight Arrow Connector 64">
            <a:extLst>
              <a:ext uri="{FF2B5EF4-FFF2-40B4-BE49-F238E27FC236}">
                <a16:creationId xmlns:a16="http://schemas.microsoft.com/office/drawing/2014/main" id="{65DA292E-6BD5-FF47-D73F-ACA98866765B}"/>
              </a:ext>
            </a:extLst>
          </p:cNvPr>
          <p:cNvCxnSpPr>
            <a:cxnSpLocks/>
          </p:cNvCxnSpPr>
          <p:nvPr/>
        </p:nvCxnSpPr>
        <p:spPr>
          <a:xfrm flipH="1" flipV="1">
            <a:off x="6664568" y="3884103"/>
            <a:ext cx="357017" cy="154105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41683762-E6B2-C2B4-22B3-C50AEED57FF6}"/>
              </a:ext>
            </a:extLst>
          </p:cNvPr>
          <p:cNvSpPr/>
          <p:nvPr/>
        </p:nvSpPr>
        <p:spPr>
          <a:xfrm>
            <a:off x="8237989" y="4208967"/>
            <a:ext cx="1273728" cy="707886"/>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tone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a:stCxn id="74" idx="1"/>
          </p:cNvCxnSpPr>
          <p:nvPr/>
        </p:nvCxnSpPr>
        <p:spPr>
          <a:xfrm flipH="1" flipV="1">
            <a:off x="7904438" y="4379053"/>
            <a:ext cx="333551" cy="18385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273AFD1A-74B9-354B-A726-91F4C55A7584}"/>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84" name="Rectangle 83">
            <a:extLst>
              <a:ext uri="{FF2B5EF4-FFF2-40B4-BE49-F238E27FC236}">
                <a16:creationId xmlns:a16="http://schemas.microsoft.com/office/drawing/2014/main" id="{5B8D9564-4207-E61F-6B82-9BF0DBC07142}"/>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85" name="Rectangle 84">
            <a:extLst>
              <a:ext uri="{FF2B5EF4-FFF2-40B4-BE49-F238E27FC236}">
                <a16:creationId xmlns:a16="http://schemas.microsoft.com/office/drawing/2014/main" id="{EBFB8A22-3455-AAE8-C84A-76771996DE98}"/>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86" name="Rectangle 85">
            <a:extLst>
              <a:ext uri="{FF2B5EF4-FFF2-40B4-BE49-F238E27FC236}">
                <a16:creationId xmlns:a16="http://schemas.microsoft.com/office/drawing/2014/main" id="{509E626A-C705-8CAA-BEEC-1DB5D07963E5}"/>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87" name="Rectangle 86">
            <a:extLst>
              <a:ext uri="{FF2B5EF4-FFF2-40B4-BE49-F238E27FC236}">
                <a16:creationId xmlns:a16="http://schemas.microsoft.com/office/drawing/2014/main" id="{4926B99F-D3DC-979B-FD87-3B6DF799D817}"/>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88" name="Rectangle 87">
            <a:extLst>
              <a:ext uri="{FF2B5EF4-FFF2-40B4-BE49-F238E27FC236}">
                <a16:creationId xmlns:a16="http://schemas.microsoft.com/office/drawing/2014/main" id="{D55A10DE-17A0-D2F4-6C97-FEE7FA976004}"/>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89" name="Rectangle 88">
            <a:extLst>
              <a:ext uri="{FF2B5EF4-FFF2-40B4-BE49-F238E27FC236}">
                <a16:creationId xmlns:a16="http://schemas.microsoft.com/office/drawing/2014/main" id="{350F3E5B-C0AD-392E-0E1F-91AFD5FC7F7B}"/>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90" name="Rectangle 89">
            <a:extLst>
              <a:ext uri="{FF2B5EF4-FFF2-40B4-BE49-F238E27FC236}">
                <a16:creationId xmlns:a16="http://schemas.microsoft.com/office/drawing/2014/main" id="{6F055EE6-AA35-3513-4425-452861E7F9E1}"/>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91" name="Rectangle 90">
            <a:extLst>
              <a:ext uri="{FF2B5EF4-FFF2-40B4-BE49-F238E27FC236}">
                <a16:creationId xmlns:a16="http://schemas.microsoft.com/office/drawing/2014/main" id="{318C7745-1F66-559C-716F-CB9B6BE3AB83}"/>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45611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E938148-090C-46A6-4884-E940E9D9FC13}"/>
              </a:ext>
            </a:extLst>
          </p:cNvPr>
          <p:cNvPicPr>
            <a:picLocks noChangeAspect="1"/>
          </p:cNvPicPr>
          <p:nvPr/>
        </p:nvPicPr>
        <p:blipFill>
          <a:blip r:embed="rId2"/>
          <a:stretch>
            <a:fillRect/>
          </a:stretch>
        </p:blipFill>
        <p:spPr>
          <a:xfrm>
            <a:off x="2724615" y="1750688"/>
            <a:ext cx="5369559" cy="3504432"/>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370747"/>
            <a:ext cx="1006676" cy="128686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a:stCxn id="48" idx="2"/>
          </p:cNvCxnSpPr>
          <p:nvPr/>
        </p:nvCxnSpPr>
        <p:spPr>
          <a:xfrm flipH="1">
            <a:off x="5066950" y="1668700"/>
            <a:ext cx="247422" cy="99702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Right Bracket 47">
            <a:extLst>
              <a:ext uri="{FF2B5EF4-FFF2-40B4-BE49-F238E27FC236}">
                <a16:creationId xmlns:a16="http://schemas.microsoft.com/office/drawing/2014/main" id="{E74247C6-A6EB-70CE-E98E-084625DC61A5}"/>
              </a:ext>
            </a:extLst>
          </p:cNvPr>
          <p:cNvSpPr/>
          <p:nvPr/>
        </p:nvSpPr>
        <p:spPr>
          <a:xfrm rot="5400000">
            <a:off x="5196375" y="-1230300"/>
            <a:ext cx="235995" cy="5562005"/>
          </a:xfrm>
          <a:prstGeom prst="rightBracket">
            <a:avLst>
              <a:gd name="adj" fmla="val 0"/>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53759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598583" y="836389"/>
            <a:ext cx="2354417" cy="78483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line is a mark made on a surface that joins different points. </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Lines can vary in length, width, direction and shape.</a:t>
            </a:r>
          </a:p>
        </p:txBody>
      </p:sp>
      <p:sp>
        <p:nvSpPr>
          <p:cNvPr id="74" name="Rectangle 73">
            <a:extLst>
              <a:ext uri="{FF2B5EF4-FFF2-40B4-BE49-F238E27FC236}">
                <a16:creationId xmlns:a16="http://schemas.microsoft.com/office/drawing/2014/main" id="{41683762-E6B2-C2B4-22B3-C50AEED57FF6}"/>
              </a:ext>
            </a:extLst>
          </p:cNvPr>
          <p:cNvSpPr/>
          <p:nvPr/>
        </p:nvSpPr>
        <p:spPr>
          <a:xfrm>
            <a:off x="7546319" y="2000051"/>
            <a:ext cx="1798206" cy="553998"/>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line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a:stCxn id="74" idx="1"/>
          </p:cNvCxnSpPr>
          <p:nvPr/>
        </p:nvCxnSpPr>
        <p:spPr>
          <a:xfrm flipH="1">
            <a:off x="7088697" y="2277050"/>
            <a:ext cx="457622" cy="13203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443402F-C934-0035-48B1-7E289EBD070B}"/>
              </a:ext>
            </a:extLst>
          </p:cNvPr>
          <p:cNvSpPr txBox="1"/>
          <p:nvPr/>
        </p:nvSpPr>
        <p:spPr>
          <a:xfrm>
            <a:off x="4739774" y="854743"/>
            <a:ext cx="1447799"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continuous line drawing is one where the pencil does not leave the page.</a:t>
            </a:r>
          </a:p>
        </p:txBody>
      </p:sp>
      <p:sp>
        <p:nvSpPr>
          <p:cNvPr id="20" name="TextBox 19">
            <a:extLst>
              <a:ext uri="{FF2B5EF4-FFF2-40B4-BE49-F238E27FC236}">
                <a16:creationId xmlns:a16="http://schemas.microsoft.com/office/drawing/2014/main" id="{8C81CDE5-AFF1-7968-5E2A-9518141983C3}"/>
              </a:ext>
            </a:extLst>
          </p:cNvPr>
          <p:cNvSpPr txBox="1"/>
          <p:nvPr/>
        </p:nvSpPr>
        <p:spPr>
          <a:xfrm>
            <a:off x="6223079" y="836389"/>
            <a:ext cx="1884131" cy="707886"/>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Doing the same thing with different materials - like pencil, crayon, pens, charcoal - can create different lines.</a:t>
            </a:r>
          </a:p>
        </p:txBody>
      </p:sp>
      <p:sp>
        <p:nvSpPr>
          <p:cNvPr id="25" name="TextBox 24">
            <a:extLst>
              <a:ext uri="{FF2B5EF4-FFF2-40B4-BE49-F238E27FC236}">
                <a16:creationId xmlns:a16="http://schemas.microsoft.com/office/drawing/2014/main" id="{5374CCB5-58AC-7FD2-ABB7-AB076F2FA492}"/>
              </a:ext>
            </a:extLst>
          </p:cNvPr>
          <p:cNvSpPr txBox="1"/>
          <p:nvPr/>
        </p:nvSpPr>
        <p:spPr>
          <a:xfrm>
            <a:off x="1605080" y="2460181"/>
            <a:ext cx="1354826"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marks including lines and closed shapes.</a:t>
            </a:r>
            <a:endParaRPr lang="en-GB" sz="100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26" name="Straight Arrow Connector 25">
            <a:extLst>
              <a:ext uri="{FF2B5EF4-FFF2-40B4-BE49-F238E27FC236}">
                <a16:creationId xmlns:a16="http://schemas.microsoft.com/office/drawing/2014/main" id="{51158737-9AB1-2559-E039-8447DECA944C}"/>
              </a:ext>
            </a:extLst>
          </p:cNvPr>
          <p:cNvCxnSpPr>
            <a:cxnSpLocks/>
          </p:cNvCxnSpPr>
          <p:nvPr/>
        </p:nvCxnSpPr>
        <p:spPr>
          <a:xfrm>
            <a:off x="2373367" y="3001595"/>
            <a:ext cx="399786" cy="695039"/>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B657036E-A586-95A2-E111-5EC9AAD731BC}"/>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9" name="Rectangle 38">
            <a:extLst>
              <a:ext uri="{FF2B5EF4-FFF2-40B4-BE49-F238E27FC236}">
                <a16:creationId xmlns:a16="http://schemas.microsoft.com/office/drawing/2014/main" id="{B28CD3B5-061A-2EBE-125D-602F221B6CA3}"/>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40" name="Rectangle 39">
            <a:extLst>
              <a:ext uri="{FF2B5EF4-FFF2-40B4-BE49-F238E27FC236}">
                <a16:creationId xmlns:a16="http://schemas.microsoft.com/office/drawing/2014/main" id="{8715A456-BEE7-E9E5-7E39-AE5607539DEB}"/>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41" name="Rectangle 40">
            <a:extLst>
              <a:ext uri="{FF2B5EF4-FFF2-40B4-BE49-F238E27FC236}">
                <a16:creationId xmlns:a16="http://schemas.microsoft.com/office/drawing/2014/main" id="{7E9119D1-10F5-BF4F-C5F2-E8C3E00DEFEA}"/>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42" name="Rectangle 41">
            <a:extLst>
              <a:ext uri="{FF2B5EF4-FFF2-40B4-BE49-F238E27FC236}">
                <a16:creationId xmlns:a16="http://schemas.microsoft.com/office/drawing/2014/main" id="{591B4E8D-323C-17CF-2AC6-CDB490DCE91D}"/>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43" name="Rectangle 42">
            <a:extLst>
              <a:ext uri="{FF2B5EF4-FFF2-40B4-BE49-F238E27FC236}">
                <a16:creationId xmlns:a16="http://schemas.microsoft.com/office/drawing/2014/main" id="{A5C198B7-1B0D-B486-425E-B25E4BBAB1B0}"/>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6" name="Rectangle 45">
            <a:extLst>
              <a:ext uri="{FF2B5EF4-FFF2-40B4-BE49-F238E27FC236}">
                <a16:creationId xmlns:a16="http://schemas.microsoft.com/office/drawing/2014/main" id="{655A1A94-FE50-5651-6F46-ED9DAC61A119}"/>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52" name="Rectangle 51">
            <a:extLst>
              <a:ext uri="{FF2B5EF4-FFF2-40B4-BE49-F238E27FC236}">
                <a16:creationId xmlns:a16="http://schemas.microsoft.com/office/drawing/2014/main" id="{FEF6491C-1276-604F-9BF1-57A6EA5B3188}"/>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53" name="Rectangle 52">
            <a:extLst>
              <a:ext uri="{FF2B5EF4-FFF2-40B4-BE49-F238E27FC236}">
                <a16:creationId xmlns:a16="http://schemas.microsoft.com/office/drawing/2014/main" id="{FBB21C18-CA73-CA2D-4BD8-8E2B49886FD7}"/>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9319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D9E89FC7-4310-1195-97E0-C8B104C27D61}"/>
              </a:ext>
            </a:extLst>
          </p:cNvPr>
          <p:cNvPicPr>
            <a:picLocks noChangeAspect="1"/>
          </p:cNvPicPr>
          <p:nvPr/>
        </p:nvPicPr>
        <p:blipFill>
          <a:blip r:embed="rId2"/>
          <a:stretch>
            <a:fillRect/>
          </a:stretch>
        </p:blipFill>
        <p:spPr>
          <a:xfrm>
            <a:off x="2729329" y="1756693"/>
            <a:ext cx="5372574"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586747"/>
            <a:ext cx="1006676" cy="1070864"/>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75359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2949858" y="883870"/>
            <a:ext cx="2393929" cy="630942"/>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form is something that you can view from all sides [it is 3D].</a:t>
            </a:r>
          </a:p>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form can be created as a sculpture.</a:t>
            </a:r>
          </a:p>
        </p:txBody>
      </p:sp>
      <p:sp>
        <p:nvSpPr>
          <p:cNvPr id="74" name="Rectangle 73">
            <a:extLst>
              <a:ext uri="{FF2B5EF4-FFF2-40B4-BE49-F238E27FC236}">
                <a16:creationId xmlns:a16="http://schemas.microsoft.com/office/drawing/2014/main" id="{41683762-E6B2-C2B4-22B3-C50AEED57FF6}"/>
              </a:ext>
            </a:extLst>
          </p:cNvPr>
          <p:cNvSpPr/>
          <p:nvPr/>
        </p:nvSpPr>
        <p:spPr>
          <a:xfrm>
            <a:off x="6861523" y="5609069"/>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form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a:off x="3951215" y="1514812"/>
            <a:ext cx="788565" cy="164020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7D6F195-EE81-A90C-7D00-04AEA04DFEBB}"/>
              </a:ext>
            </a:extLst>
          </p:cNvPr>
          <p:cNvSpPr txBox="1"/>
          <p:nvPr/>
        </p:nvSpPr>
        <p:spPr>
          <a:xfrm>
            <a:off x="7544390" y="2232061"/>
            <a:ext cx="1924730"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 form can be represented using tone in a 2D artwork.</a:t>
            </a:r>
          </a:p>
        </p:txBody>
      </p:sp>
      <p:sp>
        <p:nvSpPr>
          <p:cNvPr id="20" name="TextBox 19">
            <a:extLst>
              <a:ext uri="{FF2B5EF4-FFF2-40B4-BE49-F238E27FC236}">
                <a16:creationId xmlns:a16="http://schemas.microsoft.com/office/drawing/2014/main" id="{3F34E53D-8318-9F56-587D-45FCA49C575C}"/>
              </a:ext>
            </a:extLst>
          </p:cNvPr>
          <p:cNvSpPr txBox="1"/>
          <p:nvPr/>
        </p:nvSpPr>
        <p:spPr>
          <a:xfrm>
            <a:off x="1725590" y="2511908"/>
            <a:ext cx="1378338"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Make 3D sculptures in junk modelling.</a:t>
            </a:r>
          </a:p>
        </p:txBody>
      </p:sp>
      <p:cxnSp>
        <p:nvCxnSpPr>
          <p:cNvPr id="25" name="Straight Arrow Connector 24">
            <a:extLst>
              <a:ext uri="{FF2B5EF4-FFF2-40B4-BE49-F238E27FC236}">
                <a16:creationId xmlns:a16="http://schemas.microsoft.com/office/drawing/2014/main" id="{EC8BF0F8-D1AF-EB13-30BD-B9B4B6E2A8B9}"/>
              </a:ext>
            </a:extLst>
          </p:cNvPr>
          <p:cNvCxnSpPr>
            <a:cxnSpLocks/>
            <a:stCxn id="4" idx="1"/>
          </p:cNvCxnSpPr>
          <p:nvPr/>
        </p:nvCxnSpPr>
        <p:spPr>
          <a:xfrm flipH="1">
            <a:off x="7055141" y="2432116"/>
            <a:ext cx="489249" cy="29430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98A2548-E98F-BD30-4776-864D6F797625}"/>
              </a:ext>
            </a:extLst>
          </p:cNvPr>
          <p:cNvCxnSpPr>
            <a:cxnSpLocks/>
          </p:cNvCxnSpPr>
          <p:nvPr/>
        </p:nvCxnSpPr>
        <p:spPr>
          <a:xfrm flipV="1">
            <a:off x="7429761" y="4928392"/>
            <a:ext cx="355222" cy="68067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8C0B9D1-3EC2-3C67-4182-6B690A7EAB90}"/>
              </a:ext>
            </a:extLst>
          </p:cNvPr>
          <p:cNvCxnSpPr>
            <a:cxnSpLocks/>
          </p:cNvCxnSpPr>
          <p:nvPr/>
        </p:nvCxnSpPr>
        <p:spPr>
          <a:xfrm flipH="1" flipV="1">
            <a:off x="6831705" y="4912448"/>
            <a:ext cx="598056" cy="69662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E7592B5-0505-2F5E-DB39-2E4FE09DC72A}"/>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40" name="Rectangle 39">
            <a:extLst>
              <a:ext uri="{FF2B5EF4-FFF2-40B4-BE49-F238E27FC236}">
                <a16:creationId xmlns:a16="http://schemas.microsoft.com/office/drawing/2014/main" id="{39918ADC-0AF6-17BB-675C-46534AE027AB}"/>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41" name="Rectangle 40">
            <a:extLst>
              <a:ext uri="{FF2B5EF4-FFF2-40B4-BE49-F238E27FC236}">
                <a16:creationId xmlns:a16="http://schemas.microsoft.com/office/drawing/2014/main" id="{F2AAA941-9E91-F746-D780-4523A0DA766A}"/>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42" name="Rectangle 41">
            <a:extLst>
              <a:ext uri="{FF2B5EF4-FFF2-40B4-BE49-F238E27FC236}">
                <a16:creationId xmlns:a16="http://schemas.microsoft.com/office/drawing/2014/main" id="{10777A60-5E45-5B22-782E-9EF767D9257A}"/>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43" name="Rectangle 42">
            <a:extLst>
              <a:ext uri="{FF2B5EF4-FFF2-40B4-BE49-F238E27FC236}">
                <a16:creationId xmlns:a16="http://schemas.microsoft.com/office/drawing/2014/main" id="{8A7AB808-D5FB-4309-73C3-8362DD89DA52}"/>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44" name="Rectangle 43">
            <a:extLst>
              <a:ext uri="{FF2B5EF4-FFF2-40B4-BE49-F238E27FC236}">
                <a16:creationId xmlns:a16="http://schemas.microsoft.com/office/drawing/2014/main" id="{21E5BB6A-F7B0-9752-6F6F-A797A1592A37}"/>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45" name="Rectangle 44">
            <a:extLst>
              <a:ext uri="{FF2B5EF4-FFF2-40B4-BE49-F238E27FC236}">
                <a16:creationId xmlns:a16="http://schemas.microsoft.com/office/drawing/2014/main" id="{0933C122-5B96-28E9-68D5-B6799AB5DCD7}"/>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46" name="Rectangle 45">
            <a:extLst>
              <a:ext uri="{FF2B5EF4-FFF2-40B4-BE49-F238E27FC236}">
                <a16:creationId xmlns:a16="http://schemas.microsoft.com/office/drawing/2014/main" id="{F8A7C37E-E243-5A2A-77B8-D7948BF58D4D}"/>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7" name="Rectangle 46">
            <a:extLst>
              <a:ext uri="{FF2B5EF4-FFF2-40B4-BE49-F238E27FC236}">
                <a16:creationId xmlns:a16="http://schemas.microsoft.com/office/drawing/2014/main" id="{70C74A45-D2CB-6434-AB33-9E8D861BA5C8}"/>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636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E4F072BA-4B9B-9E2A-E5F2-55A095FC0F8C}"/>
              </a:ext>
            </a:extLst>
          </p:cNvPr>
          <p:cNvPicPr>
            <a:picLocks noChangeAspect="1"/>
          </p:cNvPicPr>
          <p:nvPr/>
        </p:nvPicPr>
        <p:blipFill>
          <a:blip r:embed="rId2"/>
          <a:stretch>
            <a:fillRect/>
          </a:stretch>
        </p:blipFill>
        <p:spPr>
          <a:xfrm>
            <a:off x="2722070" y="1754466"/>
            <a:ext cx="5376759" cy="3506400"/>
          </a:xfrm>
          <a:prstGeom prst="rect">
            <a:avLst/>
          </a:prstGeom>
        </p:spPr>
      </p:pic>
      <p:sp>
        <p:nvSpPr>
          <p:cNvPr id="2" name="Text Placeholder 1">
            <a:extLst>
              <a:ext uri="{FF2B5EF4-FFF2-40B4-BE49-F238E27FC236}">
                <a16:creationId xmlns:a16="http://schemas.microsoft.com/office/drawing/2014/main" id="{7459CF74-1C34-5EE3-F3FA-6C082DAC57EB}"/>
              </a:ext>
            </a:extLst>
          </p:cNvPr>
          <p:cNvSpPr>
            <a:spLocks noGrp="1"/>
          </p:cNvSpPr>
          <p:nvPr>
            <p:ph type="body" sz="quarter" idx="10"/>
          </p:nvPr>
        </p:nvSpPr>
        <p:spPr/>
        <p:txBody>
          <a:bodyPr/>
          <a:lstStyle/>
          <a:p>
            <a:r>
              <a:rPr lang="en-GB"/>
              <a:t>Progression in Practical Knowledge</a:t>
            </a:r>
          </a:p>
        </p:txBody>
      </p:sp>
      <p:sp>
        <p:nvSpPr>
          <p:cNvPr id="5" name="Rectangle 4">
            <a:extLst>
              <a:ext uri="{FF2B5EF4-FFF2-40B4-BE49-F238E27FC236}">
                <a16:creationId xmlns:a16="http://schemas.microsoft.com/office/drawing/2014/main" id="{ACF3D166-6F6C-2DDC-B22C-05441BE8CB1C}"/>
              </a:ext>
            </a:extLst>
          </p:cNvPr>
          <p:cNvSpPr/>
          <p:nvPr/>
        </p:nvSpPr>
        <p:spPr>
          <a:xfrm>
            <a:off x="444615" y="158647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Colour</a:t>
            </a:r>
          </a:p>
        </p:txBody>
      </p:sp>
      <p:sp>
        <p:nvSpPr>
          <p:cNvPr id="6" name="Rectangle 5">
            <a:extLst>
              <a:ext uri="{FF2B5EF4-FFF2-40B4-BE49-F238E27FC236}">
                <a16:creationId xmlns:a16="http://schemas.microsoft.com/office/drawing/2014/main" id="{C63BDA0D-ED25-A95B-55BF-48AABC4AB030}"/>
              </a:ext>
            </a:extLst>
          </p:cNvPr>
          <p:cNvSpPr/>
          <p:nvPr/>
        </p:nvSpPr>
        <p:spPr>
          <a:xfrm>
            <a:off x="444615" y="184789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Tone</a:t>
            </a:r>
          </a:p>
        </p:txBody>
      </p:sp>
      <p:sp>
        <p:nvSpPr>
          <p:cNvPr id="7" name="Rectangle 6">
            <a:extLst>
              <a:ext uri="{FF2B5EF4-FFF2-40B4-BE49-F238E27FC236}">
                <a16:creationId xmlns:a16="http://schemas.microsoft.com/office/drawing/2014/main" id="{A8CCC5AD-BC0D-513A-B0ED-BC09290491AC}"/>
              </a:ext>
            </a:extLst>
          </p:cNvPr>
          <p:cNvSpPr/>
          <p:nvPr/>
        </p:nvSpPr>
        <p:spPr>
          <a:xfrm>
            <a:off x="444615" y="2109323"/>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Line</a:t>
            </a:r>
          </a:p>
        </p:txBody>
      </p:sp>
      <p:sp>
        <p:nvSpPr>
          <p:cNvPr id="8" name="Rectangle 7">
            <a:extLst>
              <a:ext uri="{FF2B5EF4-FFF2-40B4-BE49-F238E27FC236}">
                <a16:creationId xmlns:a16="http://schemas.microsoft.com/office/drawing/2014/main" id="{1F1EB4D9-CCC9-1420-AE64-E23AD1E6285F}"/>
              </a:ext>
            </a:extLst>
          </p:cNvPr>
          <p:cNvSpPr/>
          <p:nvPr/>
        </p:nvSpPr>
        <p:spPr>
          <a:xfrm>
            <a:off x="444615" y="2370747"/>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Form</a:t>
            </a:r>
          </a:p>
        </p:txBody>
      </p:sp>
      <p:sp>
        <p:nvSpPr>
          <p:cNvPr id="9" name="Rectangle 8">
            <a:extLst>
              <a:ext uri="{FF2B5EF4-FFF2-40B4-BE49-F238E27FC236}">
                <a16:creationId xmlns:a16="http://schemas.microsoft.com/office/drawing/2014/main" id="{0185509A-E256-7DA4-E8CC-186DF7B42F0E}"/>
              </a:ext>
            </a:extLst>
          </p:cNvPr>
          <p:cNvSpPr/>
          <p:nvPr/>
        </p:nvSpPr>
        <p:spPr>
          <a:xfrm>
            <a:off x="444615" y="2632171"/>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Space</a:t>
            </a:r>
          </a:p>
        </p:txBody>
      </p:sp>
      <p:sp>
        <p:nvSpPr>
          <p:cNvPr id="10" name="Rectangle 9">
            <a:extLst>
              <a:ext uri="{FF2B5EF4-FFF2-40B4-BE49-F238E27FC236}">
                <a16:creationId xmlns:a16="http://schemas.microsoft.com/office/drawing/2014/main" id="{59D43765-06AA-579E-7D85-4A39FF9FEB2B}"/>
              </a:ext>
            </a:extLst>
          </p:cNvPr>
          <p:cNvSpPr/>
          <p:nvPr/>
        </p:nvSpPr>
        <p:spPr>
          <a:xfrm>
            <a:off x="444615" y="2893595"/>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Shape</a:t>
            </a:r>
          </a:p>
        </p:txBody>
      </p:sp>
      <p:sp>
        <p:nvSpPr>
          <p:cNvPr id="11" name="Rectangle 10">
            <a:extLst>
              <a:ext uri="{FF2B5EF4-FFF2-40B4-BE49-F238E27FC236}">
                <a16:creationId xmlns:a16="http://schemas.microsoft.com/office/drawing/2014/main" id="{42F4190E-4656-E089-99B0-BE56C7188F13}"/>
              </a:ext>
            </a:extLst>
          </p:cNvPr>
          <p:cNvSpPr/>
          <p:nvPr/>
        </p:nvSpPr>
        <p:spPr>
          <a:xfrm>
            <a:off x="444615" y="3155019"/>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Pattern</a:t>
            </a:r>
          </a:p>
        </p:txBody>
      </p:sp>
      <p:sp>
        <p:nvSpPr>
          <p:cNvPr id="12" name="Rectangle 11">
            <a:extLst>
              <a:ext uri="{FF2B5EF4-FFF2-40B4-BE49-F238E27FC236}">
                <a16:creationId xmlns:a16="http://schemas.microsoft.com/office/drawing/2014/main" id="{1C49902E-B14C-5BEF-54EC-F93BE0BA467D}"/>
              </a:ext>
            </a:extLst>
          </p:cNvPr>
          <p:cNvSpPr/>
          <p:nvPr/>
        </p:nvSpPr>
        <p:spPr>
          <a:xfrm>
            <a:off x="444615" y="3416444"/>
            <a:ext cx="939567" cy="216000"/>
          </a:xfrm>
          <a:prstGeom prst="rect">
            <a:avLst/>
          </a:prstGeom>
          <a:solidFill>
            <a:srgbClr val="EEB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Texture</a:t>
            </a:r>
          </a:p>
        </p:txBody>
      </p:sp>
      <p:sp>
        <p:nvSpPr>
          <p:cNvPr id="13" name="Rectangle 12">
            <a:extLst>
              <a:ext uri="{FF2B5EF4-FFF2-40B4-BE49-F238E27FC236}">
                <a16:creationId xmlns:a16="http://schemas.microsoft.com/office/drawing/2014/main" id="{B25D47E8-4DF8-68D9-F7D1-C3BABD56D6F7}"/>
              </a:ext>
            </a:extLst>
          </p:cNvPr>
          <p:cNvSpPr/>
          <p:nvPr/>
        </p:nvSpPr>
        <p:spPr>
          <a:xfrm>
            <a:off x="444614" y="1109050"/>
            <a:ext cx="939567" cy="43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Formal Elements</a:t>
            </a:r>
          </a:p>
        </p:txBody>
      </p:sp>
      <p:sp>
        <p:nvSpPr>
          <p:cNvPr id="21" name="Rectangle 20">
            <a:extLst>
              <a:ext uri="{FF2B5EF4-FFF2-40B4-BE49-F238E27FC236}">
                <a16:creationId xmlns:a16="http://schemas.microsoft.com/office/drawing/2014/main" id="{0F5336AC-E612-6508-37FC-804017D26CC1}"/>
              </a:ext>
            </a:extLst>
          </p:cNvPr>
          <p:cNvSpPr/>
          <p:nvPr/>
        </p:nvSpPr>
        <p:spPr>
          <a:xfrm>
            <a:off x="394283" y="2857833"/>
            <a:ext cx="1006676" cy="799778"/>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ED899765-DDE1-B28A-AAE2-C5DAC701929D}"/>
              </a:ext>
            </a:extLst>
          </p:cNvPr>
          <p:cNvSpPr/>
          <p:nvPr/>
        </p:nvSpPr>
        <p:spPr>
          <a:xfrm>
            <a:off x="394283" y="4013408"/>
            <a:ext cx="1006676" cy="1829969"/>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3" name="Straight Arrow Connector 32">
            <a:extLst>
              <a:ext uri="{FF2B5EF4-FFF2-40B4-BE49-F238E27FC236}">
                <a16:creationId xmlns:a16="http://schemas.microsoft.com/office/drawing/2014/main" id="{D4E4F654-05B3-EB67-9D79-FE7ACAAFCA1E}"/>
              </a:ext>
            </a:extLst>
          </p:cNvPr>
          <p:cNvCxnSpPr>
            <a:cxnSpLocks/>
          </p:cNvCxnSpPr>
          <p:nvPr/>
        </p:nvCxnSpPr>
        <p:spPr>
          <a:xfrm>
            <a:off x="2329276" y="2912018"/>
            <a:ext cx="453460" cy="84625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A27CC9C-6608-2A5D-E81A-81E2C5009F83}"/>
              </a:ext>
            </a:extLst>
          </p:cNvPr>
          <p:cNvSpPr/>
          <p:nvPr/>
        </p:nvSpPr>
        <p:spPr>
          <a:xfrm>
            <a:off x="436880" y="1571723"/>
            <a:ext cx="1006676" cy="1024685"/>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4DC83141-73D0-8E9A-9658-0C80EE081B06}"/>
              </a:ext>
            </a:extLst>
          </p:cNvPr>
          <p:cNvSpPr txBox="1"/>
          <p:nvPr/>
        </p:nvSpPr>
        <p:spPr>
          <a:xfrm>
            <a:off x="1546963" y="2561196"/>
            <a:ext cx="1564626" cy="400110"/>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Implicitly create space when junk modelling.</a:t>
            </a:r>
          </a:p>
        </p:txBody>
      </p:sp>
      <p:sp>
        <p:nvSpPr>
          <p:cNvPr id="74" name="Rectangle 73">
            <a:extLst>
              <a:ext uri="{FF2B5EF4-FFF2-40B4-BE49-F238E27FC236}">
                <a16:creationId xmlns:a16="http://schemas.microsoft.com/office/drawing/2014/main" id="{41683762-E6B2-C2B4-22B3-C50AEED57FF6}"/>
              </a:ext>
            </a:extLst>
          </p:cNvPr>
          <p:cNvSpPr/>
          <p:nvPr/>
        </p:nvSpPr>
        <p:spPr>
          <a:xfrm>
            <a:off x="6488806" y="5609069"/>
            <a:ext cx="2467704" cy="400110"/>
          </a:xfrm>
          <a:prstGeom prst="rect">
            <a:avLst/>
          </a:prstGeom>
          <a:solidFill>
            <a:srgbClr val="F7D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000">
                <a:latin typeface="Roboto" panose="02000000000000000000" pitchFamily="2" charset="0"/>
                <a:ea typeface="Roboto" panose="02000000000000000000" pitchFamily="2" charset="0"/>
                <a:cs typeface="Roboto" panose="02000000000000000000" pitchFamily="2" charset="0"/>
              </a:rPr>
              <a:t>Prior knowledge of space is explicitly reviewed in units across EYFS-KS2.</a:t>
            </a:r>
          </a:p>
        </p:txBody>
      </p:sp>
      <p:cxnSp>
        <p:nvCxnSpPr>
          <p:cNvPr id="76" name="Straight Arrow Connector 75">
            <a:extLst>
              <a:ext uri="{FF2B5EF4-FFF2-40B4-BE49-F238E27FC236}">
                <a16:creationId xmlns:a16="http://schemas.microsoft.com/office/drawing/2014/main" id="{AD836A9E-D3D2-86E9-410D-B89247291BF4}"/>
              </a:ext>
            </a:extLst>
          </p:cNvPr>
          <p:cNvCxnSpPr>
            <a:cxnSpLocks/>
          </p:cNvCxnSpPr>
          <p:nvPr/>
        </p:nvCxnSpPr>
        <p:spPr>
          <a:xfrm flipH="1" flipV="1">
            <a:off x="7810150" y="4916853"/>
            <a:ext cx="350696" cy="676272"/>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E1F0C6A-47BE-5E7E-89FD-D171AE5E1249}"/>
              </a:ext>
            </a:extLst>
          </p:cNvPr>
          <p:cNvSpPr txBox="1"/>
          <p:nvPr/>
        </p:nvSpPr>
        <p:spPr>
          <a:xfrm>
            <a:off x="2859014" y="974536"/>
            <a:ext cx="2291826" cy="707886"/>
          </a:xfrm>
          <a:prstGeom prst="rect">
            <a:avLst/>
          </a:prstGeom>
          <a:noFill/>
        </p:spPr>
        <p:txBody>
          <a:bodyPr wrap="square" rtlCol="0">
            <a:spAutoFit/>
          </a:bodyPr>
          <a:lstStyle/>
          <a:p>
            <a:pPr>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Space is an area around an object. Space is created when you make a 3D sculpture (e.g. the gap between two parts of the sculpture).</a:t>
            </a:r>
          </a:p>
        </p:txBody>
      </p:sp>
      <p:sp>
        <p:nvSpPr>
          <p:cNvPr id="20" name="TextBox 19">
            <a:extLst>
              <a:ext uri="{FF2B5EF4-FFF2-40B4-BE49-F238E27FC236}">
                <a16:creationId xmlns:a16="http://schemas.microsoft.com/office/drawing/2014/main" id="{7A755EC0-A100-FC7C-FF95-2125BD730CCC}"/>
              </a:ext>
            </a:extLst>
          </p:cNvPr>
          <p:cNvSpPr txBox="1"/>
          <p:nvPr/>
        </p:nvSpPr>
        <p:spPr>
          <a:xfrm>
            <a:off x="4356363" y="5547701"/>
            <a:ext cx="1706404" cy="553998"/>
          </a:xfrm>
          <a:prstGeom prst="rect">
            <a:avLst/>
          </a:prstGeom>
          <a:noFill/>
        </p:spPr>
        <p:txBody>
          <a:bodyPr wrap="square" rtlCol="0">
            <a:spAutoFit/>
          </a:bodyPr>
          <a:lstStyle/>
          <a:p>
            <a:pPr algn="l">
              <a:spcAft>
                <a:spcPts val="600"/>
              </a:spcAft>
            </a:pP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Space can be found around existing objects and used to create art.</a:t>
            </a:r>
          </a:p>
        </p:txBody>
      </p:sp>
      <p:cxnSp>
        <p:nvCxnSpPr>
          <p:cNvPr id="23" name="Straight Arrow Connector 22">
            <a:extLst>
              <a:ext uri="{FF2B5EF4-FFF2-40B4-BE49-F238E27FC236}">
                <a16:creationId xmlns:a16="http://schemas.microsoft.com/office/drawing/2014/main" id="{3B58AF34-87B8-CF4B-09B0-73BA45D91120}"/>
              </a:ext>
            </a:extLst>
          </p:cNvPr>
          <p:cNvCxnSpPr>
            <a:cxnSpLocks/>
          </p:cNvCxnSpPr>
          <p:nvPr/>
        </p:nvCxnSpPr>
        <p:spPr>
          <a:xfrm>
            <a:off x="3902903" y="1682422"/>
            <a:ext cx="878822" cy="147259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4A24DF9-55DE-7137-4A4E-BBE2C4D4805A}"/>
              </a:ext>
            </a:extLst>
          </p:cNvPr>
          <p:cNvCxnSpPr>
            <a:cxnSpLocks/>
          </p:cNvCxnSpPr>
          <p:nvPr/>
        </p:nvCxnSpPr>
        <p:spPr>
          <a:xfrm flipV="1">
            <a:off x="4934125" y="4808853"/>
            <a:ext cx="0" cy="73884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EB15FDB3-0132-8C7D-368D-94353145BC7A}"/>
              </a:ext>
            </a:extLst>
          </p:cNvPr>
          <p:cNvSpPr/>
          <p:nvPr/>
        </p:nvSpPr>
        <p:spPr>
          <a:xfrm>
            <a:off x="444614" y="4281713"/>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Mark Making</a:t>
            </a:r>
          </a:p>
        </p:txBody>
      </p:sp>
      <p:sp>
        <p:nvSpPr>
          <p:cNvPr id="32" name="Rectangle 31">
            <a:extLst>
              <a:ext uri="{FF2B5EF4-FFF2-40B4-BE49-F238E27FC236}">
                <a16:creationId xmlns:a16="http://schemas.microsoft.com/office/drawing/2014/main" id="{A827506B-A068-F25A-DD20-A574E4F490FF}"/>
              </a:ext>
            </a:extLst>
          </p:cNvPr>
          <p:cNvSpPr/>
          <p:nvPr/>
        </p:nvSpPr>
        <p:spPr>
          <a:xfrm>
            <a:off x="444614" y="585454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100">
                <a:latin typeface="ABeeZee" panose="020B0604020202020204" charset="0"/>
              </a:rPr>
              <a:t>Mixed Media</a:t>
            </a:r>
          </a:p>
        </p:txBody>
      </p:sp>
      <p:sp>
        <p:nvSpPr>
          <p:cNvPr id="34" name="Rectangle 33">
            <a:extLst>
              <a:ext uri="{FF2B5EF4-FFF2-40B4-BE49-F238E27FC236}">
                <a16:creationId xmlns:a16="http://schemas.microsoft.com/office/drawing/2014/main" id="{B2D73F24-016F-1448-F43A-B47D0DE7E43C}"/>
              </a:ext>
            </a:extLst>
          </p:cNvPr>
          <p:cNvSpPr/>
          <p:nvPr/>
        </p:nvSpPr>
        <p:spPr>
          <a:xfrm>
            <a:off x="444614" y="3807982"/>
            <a:ext cx="939567" cy="43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solidFill>
                  <a:schemeClr val="tx1"/>
                </a:solidFill>
                <a:latin typeface="ABeeZee" panose="020B0604020202020204" charset="0"/>
              </a:rPr>
              <a:t>Control of Materials</a:t>
            </a:r>
          </a:p>
        </p:txBody>
      </p:sp>
      <p:sp>
        <p:nvSpPr>
          <p:cNvPr id="35" name="Rectangle 34">
            <a:extLst>
              <a:ext uri="{FF2B5EF4-FFF2-40B4-BE49-F238E27FC236}">
                <a16:creationId xmlns:a16="http://schemas.microsoft.com/office/drawing/2014/main" id="{48054E08-E9C6-64F5-1FC8-4C193037FCA0}"/>
              </a:ext>
            </a:extLst>
          </p:cNvPr>
          <p:cNvSpPr/>
          <p:nvPr/>
        </p:nvSpPr>
        <p:spPr>
          <a:xfrm>
            <a:off x="444614" y="4547428"/>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Painting</a:t>
            </a:r>
          </a:p>
        </p:txBody>
      </p:sp>
      <p:sp>
        <p:nvSpPr>
          <p:cNvPr id="36" name="Rectangle 35">
            <a:extLst>
              <a:ext uri="{FF2B5EF4-FFF2-40B4-BE49-F238E27FC236}">
                <a16:creationId xmlns:a16="http://schemas.microsoft.com/office/drawing/2014/main" id="{64BB7A84-8006-B69A-28D1-41880E6B892A}"/>
              </a:ext>
            </a:extLst>
          </p:cNvPr>
          <p:cNvSpPr/>
          <p:nvPr/>
        </p:nvSpPr>
        <p:spPr>
          <a:xfrm>
            <a:off x="444614" y="4808852"/>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Drawing</a:t>
            </a:r>
          </a:p>
        </p:txBody>
      </p:sp>
      <p:sp>
        <p:nvSpPr>
          <p:cNvPr id="37" name="Rectangle 36">
            <a:extLst>
              <a:ext uri="{FF2B5EF4-FFF2-40B4-BE49-F238E27FC236}">
                <a16:creationId xmlns:a16="http://schemas.microsoft.com/office/drawing/2014/main" id="{FB3474C9-67C2-719E-CD45-0C179282AE06}"/>
              </a:ext>
            </a:extLst>
          </p:cNvPr>
          <p:cNvSpPr/>
          <p:nvPr/>
        </p:nvSpPr>
        <p:spPr>
          <a:xfrm>
            <a:off x="444614" y="5070276"/>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Printing</a:t>
            </a:r>
          </a:p>
        </p:txBody>
      </p:sp>
      <p:sp>
        <p:nvSpPr>
          <p:cNvPr id="38" name="Rectangle 37">
            <a:extLst>
              <a:ext uri="{FF2B5EF4-FFF2-40B4-BE49-F238E27FC236}">
                <a16:creationId xmlns:a16="http://schemas.microsoft.com/office/drawing/2014/main" id="{3FB915F3-08D6-4DB7-8535-2B8E469D5218}"/>
              </a:ext>
            </a:extLst>
          </p:cNvPr>
          <p:cNvSpPr/>
          <p:nvPr/>
        </p:nvSpPr>
        <p:spPr>
          <a:xfrm>
            <a:off x="444614" y="5331700"/>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Sculpture</a:t>
            </a:r>
          </a:p>
        </p:txBody>
      </p:sp>
      <p:sp>
        <p:nvSpPr>
          <p:cNvPr id="39" name="Rectangle 38">
            <a:extLst>
              <a:ext uri="{FF2B5EF4-FFF2-40B4-BE49-F238E27FC236}">
                <a16:creationId xmlns:a16="http://schemas.microsoft.com/office/drawing/2014/main" id="{7ABE96EE-09DA-3A0A-09C1-9C29347C084B}"/>
              </a:ext>
            </a:extLst>
          </p:cNvPr>
          <p:cNvSpPr/>
          <p:nvPr/>
        </p:nvSpPr>
        <p:spPr>
          <a:xfrm>
            <a:off x="444614" y="5593124"/>
            <a:ext cx="939567" cy="216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a:latin typeface="ABeeZee" panose="020B0604020202020204" charset="0"/>
              </a:rPr>
              <a:t>Digital</a:t>
            </a:r>
          </a:p>
        </p:txBody>
      </p:sp>
      <p:sp>
        <p:nvSpPr>
          <p:cNvPr id="40" name="Rectangle 39">
            <a:extLst>
              <a:ext uri="{FF2B5EF4-FFF2-40B4-BE49-F238E27FC236}">
                <a16:creationId xmlns:a16="http://schemas.microsoft.com/office/drawing/2014/main" id="{95E383F7-7698-951E-347F-93580A55CBB6}"/>
              </a:ext>
            </a:extLst>
          </p:cNvPr>
          <p:cNvSpPr/>
          <p:nvPr/>
        </p:nvSpPr>
        <p:spPr>
          <a:xfrm>
            <a:off x="394283" y="3807982"/>
            <a:ext cx="1006676" cy="2335431"/>
          </a:xfrm>
          <a:prstGeom prst="rect">
            <a:avLst/>
          </a:prstGeom>
          <a:solidFill>
            <a:schemeClr val="tx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8371867"/>
      </p:ext>
    </p:extLst>
  </p:cSld>
  <p:clrMapOvr>
    <a:masterClrMapping/>
  </p:clrMapOvr>
</p:sld>
</file>

<file path=ppt/theme/theme1.xml><?xml version="1.0" encoding="utf-8"?>
<a:theme xmlns:a="http://schemas.openxmlformats.org/drawingml/2006/main" name="Title Slide">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UL Arts (Teacher Facing)">
      <a:dk1>
        <a:srgbClr val="FFFFFF"/>
      </a:dk1>
      <a:lt1>
        <a:srgbClr val="000000"/>
      </a:lt1>
      <a:dk2>
        <a:srgbClr val="E6E6E6"/>
      </a:dk2>
      <a:lt2>
        <a:srgbClr val="565656"/>
      </a:lt2>
      <a:accent1>
        <a:srgbClr val="C35993"/>
      </a:accent1>
      <a:accent2>
        <a:srgbClr val="D17E3F"/>
      </a:accent2>
      <a:accent3>
        <a:srgbClr val="8262A6"/>
      </a:accent3>
      <a:accent4>
        <a:srgbClr val="4E83BE"/>
      </a:accent4>
      <a:accent5>
        <a:srgbClr val="3E9C64"/>
      </a:accent5>
      <a:accent6>
        <a:srgbClr val="D55D5D"/>
      </a:accent6>
      <a:hlink>
        <a:srgbClr val="88A442"/>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Aft>
            <a:spcPts val="600"/>
          </a:spcAft>
          <a:defRPr sz="1000" dirty="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B2C33678990A47B1AF89009D1432DE" ma:contentTypeVersion="20" ma:contentTypeDescription="Create a new document." ma:contentTypeScope="" ma:versionID="84df53de33849cc1350260a811e69c19">
  <xsd:schema xmlns:xsd="http://www.w3.org/2001/XMLSchema" xmlns:xs="http://www.w3.org/2001/XMLSchema" xmlns:p="http://schemas.microsoft.com/office/2006/metadata/properties" xmlns:ns1="http://schemas.microsoft.com/sharepoint/v3" xmlns:ns2="7cdbce52-7c58-4c49-97cb-d953267058b2" xmlns:ns3="84283a62-dbf0-4bf3-9286-04d2ea05a3ac" targetNamespace="http://schemas.microsoft.com/office/2006/metadata/properties" ma:root="true" ma:fieldsID="ee46e78e683096a74f44652e7f9427d2" ns1:_="" ns2:_="" ns3:_="">
    <xsd:import namespace="http://schemas.microsoft.com/sharepoint/v3"/>
    <xsd:import namespace="7cdbce52-7c58-4c49-97cb-d953267058b2"/>
    <xsd:import namespace="84283a62-dbf0-4bf3-9286-04d2ea05a3a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dbce52-7c58-4c49-97cb-d953267058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283a62-dbf0-4bf3-9286-04d2ea05a3a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5470466-aab1-4554-a355-bc87322591bc}" ma:internalName="TaxCatchAll" ma:showField="CatchAllData" ma:web="84283a62-dbf0-4bf3-9286-04d2ea05a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4283a62-dbf0-4bf3-9286-04d2ea05a3ac">
      <UserInfo>
        <DisplayName>Mark Stephenson</DisplayName>
        <AccountId>31</AccountId>
        <AccountType/>
      </UserInfo>
      <UserInfo>
        <DisplayName>Jessica Quinn</DisplayName>
        <AccountId>345</AccountId>
        <AccountType/>
      </UserInfo>
      <UserInfo>
        <DisplayName>Tanya Hughes</DisplayName>
        <AccountId>18</AccountId>
        <AccountType/>
      </UserInfo>
      <UserInfo>
        <DisplayName>Sarah Philpot</DisplayName>
        <AccountId>586</AccountId>
        <AccountType/>
      </UserInfo>
    </SharedWithUsers>
    <TaxCatchAll xmlns="84283a62-dbf0-4bf3-9286-04d2ea05a3ac" xsi:nil="true"/>
    <lcf76f155ced4ddcb4097134ff3c332f xmlns="7cdbce52-7c58-4c49-97cb-d953267058b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9EA773-2FD3-4444-A3DB-35584943E622}">
  <ds:schemaRefs>
    <ds:schemaRef ds:uri="7cdbce52-7c58-4c49-97cb-d953267058b2"/>
    <ds:schemaRef ds:uri="84283a62-dbf0-4bf3-9286-04d2ea05a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2A31F0-0284-4FFD-850E-478562CD718B}">
  <ds:schemaRefs>
    <ds:schemaRef ds:uri="http://schemas.microsoft.com/sharepoint/v3/contenttype/forms"/>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0</TotalTime>
  <Words>4084</Words>
  <Application>Microsoft Office PowerPoint</Application>
  <PresentationFormat>A4 Paper (210x297 mm)</PresentationFormat>
  <Paragraphs>763</Paragraphs>
  <Slides>23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Roboto</vt:lpstr>
      <vt:lpstr>United Curriculum</vt:lpstr>
      <vt:lpstr>Calibri</vt:lpstr>
      <vt:lpstr>Roboto Slab</vt:lpstr>
      <vt:lpstr>Arial</vt:lpstr>
      <vt:lpstr>ABeeZee</vt: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Sarah Woolley</cp:lastModifiedBy>
  <cp:revision>3</cp:revision>
  <dcterms:created xsi:type="dcterms:W3CDTF">2021-04-22T13:12:58Z</dcterms:created>
  <dcterms:modified xsi:type="dcterms:W3CDTF">2024-01-15T16:14:10Z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0x01010013B2C33678990A47B1AF89009D1432DE</vt:lpwstr>
  </property>
  <property fmtid="{D5CDD505-2E9C-101B-9397-08002B2CF9AE}" pid="3" name="MediaServiceImageTags">
    <vt:lpwstr/>
  </property>
</Properties>
</file>